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Coda"/>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5" Type="http://schemas.openxmlformats.org/officeDocument/2006/relationships/font" Target="fonts/Coda-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f13a7c14f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9f13a7c14f_2_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f13a7c14f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9f13a7c14f_2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7ed110523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7ed110523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ed110523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7ed110523d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7ed11052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7ed110523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7ed110523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7ed110523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f13a7c14f_1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9f13a7c14f_15_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9f13a7c14f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9f13a7c14f_2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f13a7c14f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9f13a7c14f_2_2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9f13a7c14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9f13a7c14f_2_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7ed110523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7ed110523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9f13a7c14f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9f13a7c14f_2_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9f13a7c14f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9f13a7c14f_2_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f13a7c14f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9f13a7c14f_2_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7ed110523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37ed110523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7ed110523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7ed110523d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ed110523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7ed110523d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2" name="Shape 52"/>
        <p:cNvGrpSpPr/>
        <p:nvPr/>
      </p:nvGrpSpPr>
      <p:grpSpPr>
        <a:xfrm>
          <a:off x="0" y="0"/>
          <a:ext cx="0" cy="0"/>
          <a:chOff x="0" y="0"/>
          <a:chExt cx="0" cy="0"/>
        </a:xfrm>
      </p:grpSpPr>
      <p:sp>
        <p:nvSpPr>
          <p:cNvPr id="53" name="Google Shape;53;p14"/>
          <p:cNvSpPr/>
          <p:nvPr>
            <p:ph idx="2" type="pic"/>
          </p:nvPr>
        </p:nvSpPr>
        <p:spPr>
          <a:xfrm>
            <a:off x="3553944" y="-1269145"/>
            <a:ext cx="4895246" cy="4895246"/>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54" name="Shape 54"/>
        <p:cNvGrpSpPr/>
        <p:nvPr/>
      </p:nvGrpSpPr>
      <p:grpSpPr>
        <a:xfrm>
          <a:off x="0" y="0"/>
          <a:ext cx="0" cy="0"/>
          <a:chOff x="0" y="0"/>
          <a:chExt cx="0" cy="0"/>
        </a:xfrm>
      </p:grpSpPr>
      <p:sp>
        <p:nvSpPr>
          <p:cNvPr id="55" name="Google Shape;55;p15"/>
          <p:cNvSpPr/>
          <p:nvPr>
            <p:ph idx="2" type="pic"/>
          </p:nvPr>
        </p:nvSpPr>
        <p:spPr>
          <a:xfrm>
            <a:off x="2477861" y="-28169"/>
            <a:ext cx="6723290" cy="518119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6" name="Shape 56"/>
        <p:cNvGrpSpPr/>
        <p:nvPr/>
      </p:nvGrpSpPr>
      <p:grpSpPr>
        <a:xfrm>
          <a:off x="0" y="0"/>
          <a:ext cx="0" cy="0"/>
          <a:chOff x="0" y="0"/>
          <a:chExt cx="0" cy="0"/>
        </a:xfrm>
      </p:grpSpPr>
      <p:sp>
        <p:nvSpPr>
          <p:cNvPr id="57" name="Google Shape;57;p16"/>
          <p:cNvSpPr/>
          <p:nvPr>
            <p:ph idx="2" type="pic"/>
          </p:nvPr>
        </p:nvSpPr>
        <p:spPr>
          <a:xfrm>
            <a:off x="6583651" y="2478825"/>
            <a:ext cx="4021756" cy="4021755"/>
          </a:xfrm>
          <a:prstGeom prst="rect">
            <a:avLst/>
          </a:prstGeom>
          <a:noFill/>
          <a:ln>
            <a:noFill/>
          </a:ln>
        </p:spPr>
      </p:sp>
      <p:sp>
        <p:nvSpPr>
          <p:cNvPr id="58" name="Google Shape;58;p16"/>
          <p:cNvSpPr/>
          <p:nvPr>
            <p:ph idx="3" type="pic"/>
          </p:nvPr>
        </p:nvSpPr>
        <p:spPr>
          <a:xfrm>
            <a:off x="-2764970" y="-3328987"/>
            <a:ext cx="9265782" cy="9265989"/>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9" name="Shape 59"/>
        <p:cNvGrpSpPr/>
        <p:nvPr/>
      </p:nvGrpSpPr>
      <p:grpSpPr>
        <a:xfrm>
          <a:off x="0" y="0"/>
          <a:ext cx="0" cy="0"/>
          <a:chOff x="0" y="0"/>
          <a:chExt cx="0" cy="0"/>
        </a:xfrm>
      </p:grpSpPr>
      <p:sp>
        <p:nvSpPr>
          <p:cNvPr id="60" name="Google Shape;60;p17"/>
          <p:cNvSpPr/>
          <p:nvPr>
            <p:ph idx="2" type="pic"/>
          </p:nvPr>
        </p:nvSpPr>
        <p:spPr>
          <a:xfrm>
            <a:off x="5756037" y="2023924"/>
            <a:ext cx="4450207" cy="4450207"/>
          </a:xfrm>
          <a:prstGeom prst="rect">
            <a:avLst/>
          </a:prstGeom>
          <a:noFill/>
          <a:ln>
            <a:noFill/>
          </a:ln>
        </p:spPr>
      </p:sp>
      <p:sp>
        <p:nvSpPr>
          <p:cNvPr id="61" name="Google Shape;61;p17"/>
          <p:cNvSpPr/>
          <p:nvPr>
            <p:ph idx="3" type="pic"/>
          </p:nvPr>
        </p:nvSpPr>
        <p:spPr>
          <a:xfrm>
            <a:off x="3944286" y="-56214"/>
            <a:ext cx="6340569" cy="6340569"/>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 name="Shape 62"/>
        <p:cNvGrpSpPr/>
        <p:nvPr/>
      </p:nvGrpSpPr>
      <p:grpSpPr>
        <a:xfrm>
          <a:off x="0" y="0"/>
          <a:ext cx="0" cy="0"/>
          <a:chOff x="0" y="0"/>
          <a:chExt cx="0" cy="0"/>
        </a:xfrm>
      </p:grpSpPr>
      <p:sp>
        <p:nvSpPr>
          <p:cNvPr id="63" name="Google Shape;63;p18"/>
          <p:cNvSpPr/>
          <p:nvPr>
            <p:ph idx="2" type="pic"/>
          </p:nvPr>
        </p:nvSpPr>
        <p:spPr>
          <a:xfrm>
            <a:off x="-1560948" y="-1719829"/>
            <a:ext cx="4642028" cy="4642028"/>
          </a:xfrm>
          <a:prstGeom prst="rect">
            <a:avLst/>
          </a:prstGeom>
          <a:noFill/>
          <a:ln>
            <a:noFill/>
          </a:ln>
        </p:spPr>
      </p:sp>
      <p:sp>
        <p:nvSpPr>
          <p:cNvPr id="64" name="Google Shape;64;p18"/>
          <p:cNvSpPr/>
          <p:nvPr>
            <p:ph idx="3" type="pic"/>
          </p:nvPr>
        </p:nvSpPr>
        <p:spPr>
          <a:xfrm>
            <a:off x="-1334358" y="-1698689"/>
            <a:ext cx="7296046" cy="7296046"/>
          </a:xfrm>
          <a:prstGeom prst="rect">
            <a:avLst/>
          </a:prstGeom>
          <a:noFill/>
          <a:ln>
            <a:noFill/>
          </a:ln>
        </p:spPr>
      </p:sp>
      <p:sp>
        <p:nvSpPr>
          <p:cNvPr id="65" name="Google Shape;65;p18"/>
          <p:cNvSpPr/>
          <p:nvPr>
            <p:ph idx="4" type="pic"/>
          </p:nvPr>
        </p:nvSpPr>
        <p:spPr>
          <a:xfrm>
            <a:off x="386172" y="-1540364"/>
            <a:ext cx="8329613" cy="8329613"/>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66" name="Shape 66"/>
        <p:cNvGrpSpPr/>
        <p:nvPr/>
      </p:nvGrpSpPr>
      <p:grpSpPr>
        <a:xfrm>
          <a:off x="0" y="0"/>
          <a:ext cx="0" cy="0"/>
          <a:chOff x="0" y="0"/>
          <a:chExt cx="0" cy="0"/>
        </a:xfrm>
      </p:grpSpPr>
      <p:sp>
        <p:nvSpPr>
          <p:cNvPr id="67" name="Google Shape;67;p19"/>
          <p:cNvSpPr/>
          <p:nvPr>
            <p:ph idx="2" type="pic"/>
          </p:nvPr>
        </p:nvSpPr>
        <p:spPr>
          <a:xfrm>
            <a:off x="669842" y="-1269145"/>
            <a:ext cx="7779348" cy="7779347"/>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8" name="Shape 68"/>
        <p:cNvGrpSpPr/>
        <p:nvPr/>
      </p:nvGrpSpPr>
      <p:grpSpPr>
        <a:xfrm>
          <a:off x="0" y="0"/>
          <a:ext cx="0" cy="0"/>
          <a:chOff x="0" y="0"/>
          <a:chExt cx="0" cy="0"/>
        </a:xfrm>
      </p:grpSpPr>
      <p:sp>
        <p:nvSpPr>
          <p:cNvPr id="69" name="Google Shape;69;p20"/>
          <p:cNvSpPr/>
          <p:nvPr>
            <p:ph idx="2" type="pic"/>
          </p:nvPr>
        </p:nvSpPr>
        <p:spPr>
          <a:xfrm>
            <a:off x="1707062" y="1301748"/>
            <a:ext cx="3028135" cy="3028135"/>
          </a:xfrm>
          <a:prstGeom prst="rect">
            <a:avLst/>
          </a:prstGeom>
          <a:noFill/>
          <a:ln>
            <a:noFill/>
          </a:ln>
        </p:spPr>
      </p:sp>
      <p:sp>
        <p:nvSpPr>
          <p:cNvPr id="70" name="Google Shape;70;p20"/>
          <p:cNvSpPr/>
          <p:nvPr>
            <p:ph idx="3" type="pic"/>
          </p:nvPr>
        </p:nvSpPr>
        <p:spPr>
          <a:xfrm>
            <a:off x="3682788" y="1301748"/>
            <a:ext cx="3028135" cy="3028135"/>
          </a:xfrm>
          <a:prstGeom prst="rect">
            <a:avLst/>
          </a:prstGeom>
          <a:noFill/>
          <a:ln>
            <a:noFill/>
          </a:ln>
        </p:spPr>
      </p:sp>
      <p:sp>
        <p:nvSpPr>
          <p:cNvPr id="71" name="Google Shape;71;p20"/>
          <p:cNvSpPr/>
          <p:nvPr>
            <p:ph idx="4" type="pic"/>
          </p:nvPr>
        </p:nvSpPr>
        <p:spPr>
          <a:xfrm>
            <a:off x="5658515" y="1301749"/>
            <a:ext cx="3028135" cy="3028135"/>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2" name="Shape 72"/>
        <p:cNvGrpSpPr/>
        <p:nvPr/>
      </p:nvGrpSpPr>
      <p:grpSpPr>
        <a:xfrm>
          <a:off x="0" y="0"/>
          <a:ext cx="0" cy="0"/>
          <a:chOff x="0" y="0"/>
          <a:chExt cx="0" cy="0"/>
        </a:xfrm>
      </p:grpSpPr>
      <p:sp>
        <p:nvSpPr>
          <p:cNvPr id="73" name="Google Shape;73;p21"/>
          <p:cNvSpPr/>
          <p:nvPr>
            <p:ph idx="2" type="pic"/>
          </p:nvPr>
        </p:nvSpPr>
        <p:spPr>
          <a:xfrm>
            <a:off x="1478793" y="1898167"/>
            <a:ext cx="1336432" cy="1336432"/>
          </a:xfrm>
          <a:prstGeom prst="rect">
            <a:avLst/>
          </a:prstGeom>
          <a:noFill/>
          <a:ln>
            <a:noFill/>
          </a:ln>
        </p:spPr>
      </p:sp>
      <p:sp>
        <p:nvSpPr>
          <p:cNvPr id="74" name="Google Shape;74;p21"/>
          <p:cNvSpPr/>
          <p:nvPr>
            <p:ph idx="3" type="pic"/>
          </p:nvPr>
        </p:nvSpPr>
        <p:spPr>
          <a:xfrm>
            <a:off x="3899811" y="1898166"/>
            <a:ext cx="1336432" cy="1336432"/>
          </a:xfrm>
          <a:prstGeom prst="rect">
            <a:avLst/>
          </a:prstGeom>
          <a:noFill/>
          <a:ln>
            <a:noFill/>
          </a:ln>
        </p:spPr>
      </p:sp>
      <p:sp>
        <p:nvSpPr>
          <p:cNvPr id="75" name="Google Shape;75;p21"/>
          <p:cNvSpPr/>
          <p:nvPr>
            <p:ph idx="4" type="pic"/>
          </p:nvPr>
        </p:nvSpPr>
        <p:spPr>
          <a:xfrm>
            <a:off x="6320830" y="1898166"/>
            <a:ext cx="1334853" cy="1336432"/>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76" name="Shape 76"/>
        <p:cNvGrpSpPr/>
        <p:nvPr/>
      </p:nvGrpSpPr>
      <p:grpSpPr>
        <a:xfrm>
          <a:off x="0" y="0"/>
          <a:ext cx="0" cy="0"/>
          <a:chOff x="0" y="0"/>
          <a:chExt cx="0" cy="0"/>
        </a:xfrm>
      </p:grpSpPr>
      <p:sp>
        <p:nvSpPr>
          <p:cNvPr id="77" name="Google Shape;77;p22"/>
          <p:cNvSpPr/>
          <p:nvPr>
            <p:ph idx="2" type="pic"/>
          </p:nvPr>
        </p:nvSpPr>
        <p:spPr>
          <a:xfrm>
            <a:off x="3855957" y="2648659"/>
            <a:ext cx="1432088" cy="1432089"/>
          </a:xfrm>
          <a:prstGeom prst="rect">
            <a:avLst/>
          </a:prstGeom>
          <a:noFill/>
          <a:ln>
            <a:noFill/>
          </a:ln>
        </p:spPr>
      </p:sp>
      <p:sp>
        <p:nvSpPr>
          <p:cNvPr id="78" name="Google Shape;78;p22"/>
          <p:cNvSpPr/>
          <p:nvPr>
            <p:ph idx="3" type="pic"/>
          </p:nvPr>
        </p:nvSpPr>
        <p:spPr>
          <a:xfrm>
            <a:off x="3855957" y="1062752"/>
            <a:ext cx="1432088" cy="1432089"/>
          </a:xfrm>
          <a:prstGeom prst="rect">
            <a:avLst/>
          </a:prstGeom>
          <a:noFill/>
          <a:ln>
            <a:noFill/>
          </a:ln>
        </p:spPr>
      </p:sp>
      <p:sp>
        <p:nvSpPr>
          <p:cNvPr id="79" name="Google Shape;79;p22"/>
          <p:cNvSpPr/>
          <p:nvPr>
            <p:ph idx="4" type="pic"/>
          </p:nvPr>
        </p:nvSpPr>
        <p:spPr>
          <a:xfrm>
            <a:off x="3074015" y="1855704"/>
            <a:ext cx="1432089" cy="1432089"/>
          </a:xfrm>
          <a:prstGeom prst="rect">
            <a:avLst/>
          </a:prstGeom>
          <a:noFill/>
          <a:ln>
            <a:noFill/>
          </a:ln>
        </p:spPr>
      </p:sp>
      <p:sp>
        <p:nvSpPr>
          <p:cNvPr id="80" name="Google Shape;80;p22"/>
          <p:cNvSpPr/>
          <p:nvPr>
            <p:ph idx="5" type="pic"/>
          </p:nvPr>
        </p:nvSpPr>
        <p:spPr>
          <a:xfrm>
            <a:off x="4637897" y="1855703"/>
            <a:ext cx="1432088" cy="143208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81" name="Shape 81"/>
        <p:cNvGrpSpPr/>
        <p:nvPr/>
      </p:nvGrpSpPr>
      <p:grpSpPr>
        <a:xfrm>
          <a:off x="0" y="0"/>
          <a:ext cx="0" cy="0"/>
          <a:chOff x="0" y="0"/>
          <a:chExt cx="0" cy="0"/>
        </a:xfrm>
      </p:grpSpPr>
      <p:sp>
        <p:nvSpPr>
          <p:cNvPr id="82" name="Google Shape;82;p23"/>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 name="Google Shape;83;p23"/>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4" name="Google Shape;84;p23"/>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5" name="Google Shape;85;p23"/>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6" name="Google Shape;86;p23"/>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7" name="Shape 87"/>
        <p:cNvGrpSpPr/>
        <p:nvPr/>
      </p:nvGrpSpPr>
      <p:grpSpPr>
        <a:xfrm>
          <a:off x="0" y="0"/>
          <a:ext cx="0" cy="0"/>
          <a:chOff x="0" y="0"/>
          <a:chExt cx="0" cy="0"/>
        </a:xfrm>
      </p:grpSpPr>
      <p:sp>
        <p:nvSpPr>
          <p:cNvPr id="88" name="Google Shape;88;p24"/>
          <p:cNvSpPr/>
          <p:nvPr>
            <p:ph idx="2" type="pic"/>
          </p:nvPr>
        </p:nvSpPr>
        <p:spPr>
          <a:xfrm>
            <a:off x="3118520" y="1538882"/>
            <a:ext cx="4895735" cy="489573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9" name="Shape 89"/>
        <p:cNvGrpSpPr/>
        <p:nvPr/>
      </p:nvGrpSpPr>
      <p:grpSpPr>
        <a:xfrm>
          <a:off x="0" y="0"/>
          <a:ext cx="0" cy="0"/>
          <a:chOff x="0" y="0"/>
          <a:chExt cx="0" cy="0"/>
        </a:xfrm>
      </p:grpSpPr>
      <p:sp>
        <p:nvSpPr>
          <p:cNvPr id="90" name="Google Shape;90;p25"/>
          <p:cNvSpPr/>
          <p:nvPr>
            <p:ph idx="2" type="pic"/>
          </p:nvPr>
        </p:nvSpPr>
        <p:spPr>
          <a:xfrm>
            <a:off x="7533171" y="3571875"/>
            <a:ext cx="2513321" cy="2513322"/>
          </a:xfrm>
          <a:prstGeom prst="rect">
            <a:avLst/>
          </a:prstGeom>
          <a:noFill/>
          <a:ln>
            <a:noFill/>
          </a:ln>
        </p:spPr>
      </p:sp>
      <p:sp>
        <p:nvSpPr>
          <p:cNvPr id="91" name="Google Shape;91;p25"/>
          <p:cNvSpPr/>
          <p:nvPr>
            <p:ph idx="3" type="pic"/>
          </p:nvPr>
        </p:nvSpPr>
        <p:spPr>
          <a:xfrm>
            <a:off x="-3099385" y="-164307"/>
            <a:ext cx="6586916" cy="6586916"/>
          </a:xfrm>
          <a:prstGeom prst="rect">
            <a:avLst/>
          </a:prstGeom>
          <a:noFill/>
          <a:ln>
            <a:noFill/>
          </a:ln>
        </p:spPr>
      </p:sp>
      <p:sp>
        <p:nvSpPr>
          <p:cNvPr id="92" name="Google Shape;92;p25"/>
          <p:cNvSpPr/>
          <p:nvPr>
            <p:ph idx="4" type="pic"/>
          </p:nvPr>
        </p:nvSpPr>
        <p:spPr>
          <a:xfrm>
            <a:off x="-213536" y="-4141595"/>
            <a:ext cx="8021828" cy="8021828"/>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93" name="Shape 93"/>
        <p:cNvGrpSpPr/>
        <p:nvPr/>
      </p:nvGrpSpPr>
      <p:grpSpPr>
        <a:xfrm>
          <a:off x="0" y="0"/>
          <a:ext cx="0" cy="0"/>
          <a:chOff x="0" y="0"/>
          <a:chExt cx="0" cy="0"/>
        </a:xfrm>
      </p:grpSpPr>
      <p:sp>
        <p:nvSpPr>
          <p:cNvPr id="94" name="Google Shape;94;p26"/>
          <p:cNvSpPr/>
          <p:nvPr>
            <p:ph idx="2" type="pic"/>
          </p:nvPr>
        </p:nvSpPr>
        <p:spPr>
          <a:xfrm>
            <a:off x="4090129" y="396808"/>
            <a:ext cx="6695970" cy="6695971"/>
          </a:xfrm>
          <a:prstGeom prst="rect">
            <a:avLst/>
          </a:prstGeom>
          <a:noFill/>
          <a:ln>
            <a:noFill/>
          </a:ln>
        </p:spPr>
      </p:sp>
      <p:sp>
        <p:nvSpPr>
          <p:cNvPr id="95" name="Google Shape;95;p26"/>
          <p:cNvSpPr/>
          <p:nvPr>
            <p:ph idx="3" type="pic"/>
          </p:nvPr>
        </p:nvSpPr>
        <p:spPr>
          <a:xfrm>
            <a:off x="7339421" y="3346065"/>
            <a:ext cx="3409846" cy="3409846"/>
          </a:xfrm>
          <a:prstGeom prst="rect">
            <a:avLst/>
          </a:prstGeom>
          <a:noFill/>
          <a:ln>
            <a:noFill/>
          </a:ln>
        </p:spPr>
      </p:sp>
      <p:sp>
        <p:nvSpPr>
          <p:cNvPr id="96" name="Google Shape;96;p26"/>
          <p:cNvSpPr/>
          <p:nvPr>
            <p:ph idx="4" type="pic"/>
          </p:nvPr>
        </p:nvSpPr>
        <p:spPr>
          <a:xfrm>
            <a:off x="1369657" y="-2545119"/>
            <a:ext cx="8189405" cy="8189406"/>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7"/>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9" name="Google Shape;99;p27"/>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0" name="Google Shape;100;p27"/>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1" name="Google Shape;101;p27"/>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2" name="Google Shape;102;p27"/>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4" name="Shape 104"/>
        <p:cNvGrpSpPr/>
        <p:nvPr/>
      </p:nvGrpSpPr>
      <p:grpSpPr>
        <a:xfrm>
          <a:off x="0" y="0"/>
          <a:ext cx="0" cy="0"/>
          <a:chOff x="0" y="0"/>
          <a:chExt cx="0" cy="0"/>
        </a:xfrm>
      </p:grpSpPr>
      <p:sp>
        <p:nvSpPr>
          <p:cNvPr id="105" name="Google Shape;105;p29"/>
          <p:cNvSpPr/>
          <p:nvPr>
            <p:ph idx="2" type="pic"/>
          </p:nvPr>
        </p:nvSpPr>
        <p:spPr>
          <a:xfrm>
            <a:off x="3553944" y="-1269145"/>
            <a:ext cx="4895246" cy="4895246"/>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06" name="Shape 106"/>
        <p:cNvGrpSpPr/>
        <p:nvPr/>
      </p:nvGrpSpPr>
      <p:grpSpPr>
        <a:xfrm>
          <a:off x="0" y="0"/>
          <a:ext cx="0" cy="0"/>
          <a:chOff x="0" y="0"/>
          <a:chExt cx="0" cy="0"/>
        </a:xfrm>
      </p:grpSpPr>
      <p:sp>
        <p:nvSpPr>
          <p:cNvPr id="107" name="Google Shape;107;p30"/>
          <p:cNvSpPr/>
          <p:nvPr>
            <p:ph idx="2" type="pic"/>
          </p:nvPr>
        </p:nvSpPr>
        <p:spPr>
          <a:xfrm>
            <a:off x="2477861" y="-28169"/>
            <a:ext cx="6723290" cy="5181194"/>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8" name="Shape 108"/>
        <p:cNvGrpSpPr/>
        <p:nvPr/>
      </p:nvGrpSpPr>
      <p:grpSpPr>
        <a:xfrm>
          <a:off x="0" y="0"/>
          <a:ext cx="0" cy="0"/>
          <a:chOff x="0" y="0"/>
          <a:chExt cx="0" cy="0"/>
        </a:xfrm>
      </p:grpSpPr>
      <p:sp>
        <p:nvSpPr>
          <p:cNvPr id="109" name="Google Shape;109;p31"/>
          <p:cNvSpPr/>
          <p:nvPr>
            <p:ph idx="2" type="pic"/>
          </p:nvPr>
        </p:nvSpPr>
        <p:spPr>
          <a:xfrm>
            <a:off x="6583651" y="2478825"/>
            <a:ext cx="4021756" cy="4021755"/>
          </a:xfrm>
          <a:prstGeom prst="rect">
            <a:avLst/>
          </a:prstGeom>
          <a:noFill/>
          <a:ln>
            <a:noFill/>
          </a:ln>
        </p:spPr>
      </p:sp>
      <p:sp>
        <p:nvSpPr>
          <p:cNvPr id="110" name="Google Shape;110;p31"/>
          <p:cNvSpPr/>
          <p:nvPr>
            <p:ph idx="3" type="pic"/>
          </p:nvPr>
        </p:nvSpPr>
        <p:spPr>
          <a:xfrm>
            <a:off x="-2764970" y="-3328987"/>
            <a:ext cx="9265782" cy="9265989"/>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11" name="Shape 111"/>
        <p:cNvGrpSpPr/>
        <p:nvPr/>
      </p:nvGrpSpPr>
      <p:grpSpPr>
        <a:xfrm>
          <a:off x="0" y="0"/>
          <a:ext cx="0" cy="0"/>
          <a:chOff x="0" y="0"/>
          <a:chExt cx="0" cy="0"/>
        </a:xfrm>
      </p:grpSpPr>
      <p:sp>
        <p:nvSpPr>
          <p:cNvPr id="112" name="Google Shape;112;p32"/>
          <p:cNvSpPr/>
          <p:nvPr>
            <p:ph idx="2" type="pic"/>
          </p:nvPr>
        </p:nvSpPr>
        <p:spPr>
          <a:xfrm>
            <a:off x="5756037" y="2023924"/>
            <a:ext cx="4450207" cy="4450207"/>
          </a:xfrm>
          <a:prstGeom prst="rect">
            <a:avLst/>
          </a:prstGeom>
          <a:noFill/>
          <a:ln>
            <a:noFill/>
          </a:ln>
        </p:spPr>
      </p:sp>
      <p:sp>
        <p:nvSpPr>
          <p:cNvPr id="113" name="Google Shape;113;p32"/>
          <p:cNvSpPr/>
          <p:nvPr>
            <p:ph idx="3" type="pic"/>
          </p:nvPr>
        </p:nvSpPr>
        <p:spPr>
          <a:xfrm>
            <a:off x="3944286" y="-56214"/>
            <a:ext cx="6340569" cy="6340569"/>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4" name="Shape 114"/>
        <p:cNvGrpSpPr/>
        <p:nvPr/>
      </p:nvGrpSpPr>
      <p:grpSpPr>
        <a:xfrm>
          <a:off x="0" y="0"/>
          <a:ext cx="0" cy="0"/>
          <a:chOff x="0" y="0"/>
          <a:chExt cx="0" cy="0"/>
        </a:xfrm>
      </p:grpSpPr>
      <p:sp>
        <p:nvSpPr>
          <p:cNvPr id="115" name="Google Shape;115;p33"/>
          <p:cNvSpPr/>
          <p:nvPr>
            <p:ph idx="2" type="pic"/>
          </p:nvPr>
        </p:nvSpPr>
        <p:spPr>
          <a:xfrm>
            <a:off x="-1560948" y="-1719829"/>
            <a:ext cx="4642028" cy="4642028"/>
          </a:xfrm>
          <a:prstGeom prst="rect">
            <a:avLst/>
          </a:prstGeom>
          <a:noFill/>
          <a:ln>
            <a:noFill/>
          </a:ln>
        </p:spPr>
      </p:sp>
      <p:sp>
        <p:nvSpPr>
          <p:cNvPr id="116" name="Google Shape;116;p33"/>
          <p:cNvSpPr/>
          <p:nvPr>
            <p:ph idx="3" type="pic"/>
          </p:nvPr>
        </p:nvSpPr>
        <p:spPr>
          <a:xfrm>
            <a:off x="-1334358" y="-1698689"/>
            <a:ext cx="7296046" cy="7296046"/>
          </a:xfrm>
          <a:prstGeom prst="rect">
            <a:avLst/>
          </a:prstGeom>
          <a:noFill/>
          <a:ln>
            <a:noFill/>
          </a:ln>
        </p:spPr>
      </p:sp>
      <p:sp>
        <p:nvSpPr>
          <p:cNvPr id="117" name="Google Shape;117;p33"/>
          <p:cNvSpPr/>
          <p:nvPr>
            <p:ph idx="4" type="pic"/>
          </p:nvPr>
        </p:nvSpPr>
        <p:spPr>
          <a:xfrm>
            <a:off x="386172" y="-1540364"/>
            <a:ext cx="8329613" cy="8329613"/>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18" name="Shape 118"/>
        <p:cNvGrpSpPr/>
        <p:nvPr/>
      </p:nvGrpSpPr>
      <p:grpSpPr>
        <a:xfrm>
          <a:off x="0" y="0"/>
          <a:ext cx="0" cy="0"/>
          <a:chOff x="0" y="0"/>
          <a:chExt cx="0" cy="0"/>
        </a:xfrm>
      </p:grpSpPr>
      <p:sp>
        <p:nvSpPr>
          <p:cNvPr id="119" name="Google Shape;119;p34"/>
          <p:cNvSpPr/>
          <p:nvPr>
            <p:ph idx="2" type="pic"/>
          </p:nvPr>
        </p:nvSpPr>
        <p:spPr>
          <a:xfrm>
            <a:off x="669842" y="-1269145"/>
            <a:ext cx="7779348" cy="7779347"/>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0" name="Shape 120"/>
        <p:cNvGrpSpPr/>
        <p:nvPr/>
      </p:nvGrpSpPr>
      <p:grpSpPr>
        <a:xfrm>
          <a:off x="0" y="0"/>
          <a:ext cx="0" cy="0"/>
          <a:chOff x="0" y="0"/>
          <a:chExt cx="0" cy="0"/>
        </a:xfrm>
      </p:grpSpPr>
      <p:sp>
        <p:nvSpPr>
          <p:cNvPr id="121" name="Google Shape;121;p35"/>
          <p:cNvSpPr/>
          <p:nvPr>
            <p:ph idx="2" type="pic"/>
          </p:nvPr>
        </p:nvSpPr>
        <p:spPr>
          <a:xfrm>
            <a:off x="1707062" y="1301748"/>
            <a:ext cx="3028135" cy="3028135"/>
          </a:xfrm>
          <a:prstGeom prst="rect">
            <a:avLst/>
          </a:prstGeom>
          <a:noFill/>
          <a:ln>
            <a:noFill/>
          </a:ln>
        </p:spPr>
      </p:sp>
      <p:sp>
        <p:nvSpPr>
          <p:cNvPr id="122" name="Google Shape;122;p35"/>
          <p:cNvSpPr/>
          <p:nvPr>
            <p:ph idx="3" type="pic"/>
          </p:nvPr>
        </p:nvSpPr>
        <p:spPr>
          <a:xfrm>
            <a:off x="3682788" y="1301748"/>
            <a:ext cx="3028135" cy="3028135"/>
          </a:xfrm>
          <a:prstGeom prst="rect">
            <a:avLst/>
          </a:prstGeom>
          <a:noFill/>
          <a:ln>
            <a:noFill/>
          </a:ln>
        </p:spPr>
      </p:sp>
      <p:sp>
        <p:nvSpPr>
          <p:cNvPr id="123" name="Google Shape;123;p35"/>
          <p:cNvSpPr/>
          <p:nvPr>
            <p:ph idx="4" type="pic"/>
          </p:nvPr>
        </p:nvSpPr>
        <p:spPr>
          <a:xfrm>
            <a:off x="5658515" y="1301749"/>
            <a:ext cx="3028135" cy="3028135"/>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24" name="Shape 124"/>
        <p:cNvGrpSpPr/>
        <p:nvPr/>
      </p:nvGrpSpPr>
      <p:grpSpPr>
        <a:xfrm>
          <a:off x="0" y="0"/>
          <a:ext cx="0" cy="0"/>
          <a:chOff x="0" y="0"/>
          <a:chExt cx="0" cy="0"/>
        </a:xfrm>
      </p:grpSpPr>
      <p:sp>
        <p:nvSpPr>
          <p:cNvPr id="125" name="Google Shape;125;p36"/>
          <p:cNvSpPr/>
          <p:nvPr>
            <p:ph idx="2" type="pic"/>
          </p:nvPr>
        </p:nvSpPr>
        <p:spPr>
          <a:xfrm>
            <a:off x="1478793" y="1898167"/>
            <a:ext cx="1336432" cy="1336432"/>
          </a:xfrm>
          <a:prstGeom prst="rect">
            <a:avLst/>
          </a:prstGeom>
          <a:noFill/>
          <a:ln>
            <a:noFill/>
          </a:ln>
        </p:spPr>
      </p:sp>
      <p:sp>
        <p:nvSpPr>
          <p:cNvPr id="126" name="Google Shape;126;p36"/>
          <p:cNvSpPr/>
          <p:nvPr>
            <p:ph idx="3" type="pic"/>
          </p:nvPr>
        </p:nvSpPr>
        <p:spPr>
          <a:xfrm>
            <a:off x="3899811" y="1898166"/>
            <a:ext cx="1336432" cy="1336432"/>
          </a:xfrm>
          <a:prstGeom prst="rect">
            <a:avLst/>
          </a:prstGeom>
          <a:noFill/>
          <a:ln>
            <a:noFill/>
          </a:ln>
        </p:spPr>
      </p:sp>
      <p:sp>
        <p:nvSpPr>
          <p:cNvPr id="127" name="Google Shape;127;p36"/>
          <p:cNvSpPr/>
          <p:nvPr>
            <p:ph idx="4" type="pic"/>
          </p:nvPr>
        </p:nvSpPr>
        <p:spPr>
          <a:xfrm>
            <a:off x="6320830" y="1898166"/>
            <a:ext cx="1334853" cy="1336432"/>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28" name="Shape 128"/>
        <p:cNvGrpSpPr/>
        <p:nvPr/>
      </p:nvGrpSpPr>
      <p:grpSpPr>
        <a:xfrm>
          <a:off x="0" y="0"/>
          <a:ext cx="0" cy="0"/>
          <a:chOff x="0" y="0"/>
          <a:chExt cx="0" cy="0"/>
        </a:xfrm>
      </p:grpSpPr>
      <p:sp>
        <p:nvSpPr>
          <p:cNvPr id="129" name="Google Shape;129;p37"/>
          <p:cNvSpPr/>
          <p:nvPr>
            <p:ph idx="2" type="pic"/>
          </p:nvPr>
        </p:nvSpPr>
        <p:spPr>
          <a:xfrm>
            <a:off x="3855957" y="2648659"/>
            <a:ext cx="1432088" cy="1432089"/>
          </a:xfrm>
          <a:prstGeom prst="rect">
            <a:avLst/>
          </a:prstGeom>
          <a:noFill/>
          <a:ln>
            <a:noFill/>
          </a:ln>
        </p:spPr>
      </p:sp>
      <p:sp>
        <p:nvSpPr>
          <p:cNvPr id="130" name="Google Shape;130;p37"/>
          <p:cNvSpPr/>
          <p:nvPr>
            <p:ph idx="3" type="pic"/>
          </p:nvPr>
        </p:nvSpPr>
        <p:spPr>
          <a:xfrm>
            <a:off x="3855957" y="1062752"/>
            <a:ext cx="1432088" cy="1432089"/>
          </a:xfrm>
          <a:prstGeom prst="rect">
            <a:avLst/>
          </a:prstGeom>
          <a:noFill/>
          <a:ln>
            <a:noFill/>
          </a:ln>
        </p:spPr>
      </p:sp>
      <p:sp>
        <p:nvSpPr>
          <p:cNvPr id="131" name="Google Shape;131;p37"/>
          <p:cNvSpPr/>
          <p:nvPr>
            <p:ph idx="4" type="pic"/>
          </p:nvPr>
        </p:nvSpPr>
        <p:spPr>
          <a:xfrm>
            <a:off x="3074015" y="1855704"/>
            <a:ext cx="1432089" cy="1432089"/>
          </a:xfrm>
          <a:prstGeom prst="rect">
            <a:avLst/>
          </a:prstGeom>
          <a:noFill/>
          <a:ln>
            <a:noFill/>
          </a:ln>
        </p:spPr>
      </p:sp>
      <p:sp>
        <p:nvSpPr>
          <p:cNvPr id="132" name="Google Shape;132;p37"/>
          <p:cNvSpPr/>
          <p:nvPr>
            <p:ph idx="5" type="pic"/>
          </p:nvPr>
        </p:nvSpPr>
        <p:spPr>
          <a:xfrm>
            <a:off x="4637897" y="1855703"/>
            <a:ext cx="1432088" cy="1432089"/>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33" name="Shape 133"/>
        <p:cNvGrpSpPr/>
        <p:nvPr/>
      </p:nvGrpSpPr>
      <p:grpSpPr>
        <a:xfrm>
          <a:off x="0" y="0"/>
          <a:ext cx="0" cy="0"/>
          <a:chOff x="0" y="0"/>
          <a:chExt cx="0" cy="0"/>
        </a:xfrm>
      </p:grpSpPr>
      <p:sp>
        <p:nvSpPr>
          <p:cNvPr id="134" name="Google Shape;134;p38"/>
          <p:cNvSpPr txBox="1"/>
          <p:nvPr>
            <p:ph type="title"/>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5" name="Google Shape;135;p38"/>
          <p:cNvSpPr txBox="1"/>
          <p:nvPr>
            <p:ph idx="1" type="body"/>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6" name="Google Shape;136;p38"/>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7" name="Google Shape;137;p38"/>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8" name="Google Shape;138;p38"/>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9" name="Shape 139"/>
        <p:cNvGrpSpPr/>
        <p:nvPr/>
      </p:nvGrpSpPr>
      <p:grpSpPr>
        <a:xfrm>
          <a:off x="0" y="0"/>
          <a:ext cx="0" cy="0"/>
          <a:chOff x="0" y="0"/>
          <a:chExt cx="0" cy="0"/>
        </a:xfrm>
      </p:grpSpPr>
      <p:sp>
        <p:nvSpPr>
          <p:cNvPr id="140" name="Google Shape;140;p39"/>
          <p:cNvSpPr/>
          <p:nvPr>
            <p:ph idx="2" type="pic"/>
          </p:nvPr>
        </p:nvSpPr>
        <p:spPr>
          <a:xfrm>
            <a:off x="3118520" y="1538882"/>
            <a:ext cx="4895735" cy="4895735"/>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1" name="Shape 141"/>
        <p:cNvGrpSpPr/>
        <p:nvPr/>
      </p:nvGrpSpPr>
      <p:grpSpPr>
        <a:xfrm>
          <a:off x="0" y="0"/>
          <a:ext cx="0" cy="0"/>
          <a:chOff x="0" y="0"/>
          <a:chExt cx="0" cy="0"/>
        </a:xfrm>
      </p:grpSpPr>
      <p:sp>
        <p:nvSpPr>
          <p:cNvPr id="142" name="Google Shape;142;p40"/>
          <p:cNvSpPr/>
          <p:nvPr>
            <p:ph idx="2" type="pic"/>
          </p:nvPr>
        </p:nvSpPr>
        <p:spPr>
          <a:xfrm>
            <a:off x="7533171" y="3571875"/>
            <a:ext cx="2513321" cy="2513322"/>
          </a:xfrm>
          <a:prstGeom prst="rect">
            <a:avLst/>
          </a:prstGeom>
          <a:noFill/>
          <a:ln>
            <a:noFill/>
          </a:ln>
        </p:spPr>
      </p:sp>
      <p:sp>
        <p:nvSpPr>
          <p:cNvPr id="143" name="Google Shape;143;p40"/>
          <p:cNvSpPr/>
          <p:nvPr>
            <p:ph idx="3" type="pic"/>
          </p:nvPr>
        </p:nvSpPr>
        <p:spPr>
          <a:xfrm>
            <a:off x="-3099385" y="-164307"/>
            <a:ext cx="6586916" cy="6586916"/>
          </a:xfrm>
          <a:prstGeom prst="rect">
            <a:avLst/>
          </a:prstGeom>
          <a:noFill/>
          <a:ln>
            <a:noFill/>
          </a:ln>
        </p:spPr>
      </p:sp>
      <p:sp>
        <p:nvSpPr>
          <p:cNvPr id="144" name="Google Shape;144;p40"/>
          <p:cNvSpPr/>
          <p:nvPr>
            <p:ph idx="4" type="pic"/>
          </p:nvPr>
        </p:nvSpPr>
        <p:spPr>
          <a:xfrm>
            <a:off x="-213536" y="-4141595"/>
            <a:ext cx="8021828" cy="8021828"/>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45" name="Shape 145"/>
        <p:cNvGrpSpPr/>
        <p:nvPr/>
      </p:nvGrpSpPr>
      <p:grpSpPr>
        <a:xfrm>
          <a:off x="0" y="0"/>
          <a:ext cx="0" cy="0"/>
          <a:chOff x="0" y="0"/>
          <a:chExt cx="0" cy="0"/>
        </a:xfrm>
      </p:grpSpPr>
      <p:sp>
        <p:nvSpPr>
          <p:cNvPr id="146" name="Google Shape;146;p41"/>
          <p:cNvSpPr/>
          <p:nvPr>
            <p:ph idx="2" type="pic"/>
          </p:nvPr>
        </p:nvSpPr>
        <p:spPr>
          <a:xfrm>
            <a:off x="4090129" y="396808"/>
            <a:ext cx="6695970" cy="6695971"/>
          </a:xfrm>
          <a:prstGeom prst="rect">
            <a:avLst/>
          </a:prstGeom>
          <a:noFill/>
          <a:ln>
            <a:noFill/>
          </a:ln>
        </p:spPr>
      </p:sp>
      <p:sp>
        <p:nvSpPr>
          <p:cNvPr id="147" name="Google Shape;147;p41"/>
          <p:cNvSpPr/>
          <p:nvPr>
            <p:ph idx="3" type="pic"/>
          </p:nvPr>
        </p:nvSpPr>
        <p:spPr>
          <a:xfrm>
            <a:off x="7339421" y="3346065"/>
            <a:ext cx="3409846" cy="3409846"/>
          </a:xfrm>
          <a:prstGeom prst="rect">
            <a:avLst/>
          </a:prstGeom>
          <a:noFill/>
          <a:ln>
            <a:noFill/>
          </a:ln>
        </p:spPr>
      </p:sp>
      <p:sp>
        <p:nvSpPr>
          <p:cNvPr id="148" name="Google Shape;148;p41"/>
          <p:cNvSpPr/>
          <p:nvPr>
            <p:ph idx="4" type="pic"/>
          </p:nvPr>
        </p:nvSpPr>
        <p:spPr>
          <a:xfrm>
            <a:off x="1369657" y="-2545119"/>
            <a:ext cx="8189405" cy="8189406"/>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42"/>
          <p:cNvSpPr txBox="1"/>
          <p:nvPr>
            <p:ph type="title"/>
          </p:nvPr>
        </p:nvSpPr>
        <p:spPr>
          <a:xfrm rot="5400000">
            <a:off x="5350073" y="1467445"/>
            <a:ext cx="4358879" cy="1971675"/>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51" name="Google Shape;151;p42"/>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2" name="Google Shape;152;p42"/>
          <p:cNvSpPr txBox="1"/>
          <p:nvPr>
            <p:ph idx="10" type="dt"/>
          </p:nvPr>
        </p:nvSpPr>
        <p:spPr>
          <a:xfrm>
            <a:off x="628650" y="4767263"/>
            <a:ext cx="20574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3" name="Google Shape;153;p42"/>
          <p:cNvSpPr txBox="1"/>
          <p:nvPr>
            <p:ph idx="11" type="ftr"/>
          </p:nvPr>
        </p:nvSpPr>
        <p:spPr>
          <a:xfrm>
            <a:off x="3028950" y="4767263"/>
            <a:ext cx="3086100" cy="273844"/>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4" name="Google Shape;154;p42"/>
          <p:cNvSpPr txBox="1"/>
          <p:nvPr>
            <p:ph idx="12" type="sldNum"/>
          </p:nvPr>
        </p:nvSpPr>
        <p:spPr>
          <a:xfrm>
            <a:off x="6457950" y="4767263"/>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theme" Target="../theme/theme1.xml"/><Relationship Id="rId14" Type="http://schemas.openxmlformats.org/officeDocument/2006/relationships/slideLayout" Target="../slideLayouts/slideLayout3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descr="Background pattern&#10;&#10;Description automatically generated" id="51" name="Google Shape;51;p13"/>
          <p:cNvPicPr preferRelativeResize="0"/>
          <p:nvPr/>
        </p:nvPicPr>
        <p:blipFill rotWithShape="1">
          <a:blip r:embed="rId1">
            <a:alphaModFix/>
          </a:blip>
          <a:srcRect b="0" l="0" r="0" t="0"/>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E18"/>
        </a:solidFill>
      </p:bgPr>
    </p:bg>
    <p:spTree>
      <p:nvGrpSpPr>
        <p:cNvPr id="103" name="Shape 1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s://slidechef.net/"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14.jpg"/><Relationship Id="rId6"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7.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3"/>
          <p:cNvSpPr txBox="1"/>
          <p:nvPr/>
        </p:nvSpPr>
        <p:spPr>
          <a:xfrm>
            <a:off x="1410788" y="2057610"/>
            <a:ext cx="6322500" cy="838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5000">
                <a:solidFill>
                  <a:schemeClr val="lt1"/>
                </a:solidFill>
                <a:latin typeface="Coda"/>
                <a:ea typeface="Coda"/>
                <a:cs typeface="Coda"/>
                <a:sym typeface="Coda"/>
              </a:rPr>
              <a:t>Cyber Escape</a:t>
            </a:r>
            <a:endParaRPr b="0" i="0" sz="2100" u="none" cap="none" strike="noStrike">
              <a:solidFill>
                <a:schemeClr val="lt1"/>
              </a:solidFill>
              <a:latin typeface="Coda"/>
              <a:ea typeface="Coda"/>
              <a:cs typeface="Coda"/>
              <a:sym typeface="Coda"/>
            </a:endParaRPr>
          </a:p>
        </p:txBody>
      </p:sp>
      <p:sp>
        <p:nvSpPr>
          <p:cNvPr id="160" name="Google Shape;160;p43"/>
          <p:cNvSpPr txBox="1"/>
          <p:nvPr/>
        </p:nvSpPr>
        <p:spPr>
          <a:xfrm>
            <a:off x="2246812" y="2808890"/>
            <a:ext cx="4650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400" u="none" cap="none" strike="noStrike">
                <a:solidFill>
                  <a:schemeClr val="lt1"/>
                </a:solidFill>
                <a:latin typeface="Coda"/>
                <a:ea typeface="Coda"/>
                <a:cs typeface="Coda"/>
                <a:sym typeface="Coda"/>
              </a:rPr>
              <a:t>P</a:t>
            </a:r>
            <a:r>
              <a:rPr lang="en-GB">
                <a:solidFill>
                  <a:schemeClr val="lt1"/>
                </a:solidFill>
                <a:latin typeface="Coda"/>
                <a:ea typeface="Coda"/>
                <a:cs typeface="Coda"/>
                <a:sym typeface="Coda"/>
              </a:rPr>
              <a:t>assword123</a:t>
            </a:r>
            <a:endParaRPr b="0" i="0" sz="600" u="none" cap="none" strike="noStrike">
              <a:solidFill>
                <a:schemeClr val="lt1"/>
              </a:solidFill>
              <a:latin typeface="Coda"/>
              <a:ea typeface="Coda"/>
              <a:cs typeface="Coda"/>
              <a:sym typeface="Cod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2"/>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9" name="Google Shape;259;p52"/>
          <p:cNvSpPr/>
          <p:nvPr/>
        </p:nvSpPr>
        <p:spPr>
          <a:xfrm flipH="1" rot="-8100000">
            <a:off x="8527725" y="4245016"/>
            <a:ext cx="968109" cy="1559141"/>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0" name="Google Shape;260;p52"/>
          <p:cNvSpPr/>
          <p:nvPr/>
        </p:nvSpPr>
        <p:spPr>
          <a:xfrm rot="2700000">
            <a:off x="2070708" y="-2245588"/>
            <a:ext cx="2405743" cy="8872698"/>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1" name="Google Shape;261;p52"/>
          <p:cNvSpPr txBox="1"/>
          <p:nvPr/>
        </p:nvSpPr>
        <p:spPr>
          <a:xfrm>
            <a:off x="6074108" y="322349"/>
            <a:ext cx="3069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Homepage</a:t>
            </a:r>
            <a:endParaRPr sz="1400">
              <a:solidFill>
                <a:schemeClr val="lt1"/>
              </a:solidFill>
              <a:latin typeface="Coda"/>
              <a:ea typeface="Coda"/>
              <a:cs typeface="Coda"/>
              <a:sym typeface="Coda"/>
            </a:endParaRPr>
          </a:p>
        </p:txBody>
      </p:sp>
      <p:pic>
        <p:nvPicPr>
          <p:cNvPr id="262" name="Google Shape;262;p52"/>
          <p:cNvPicPr preferRelativeResize="0"/>
          <p:nvPr/>
        </p:nvPicPr>
        <p:blipFill rotWithShape="1">
          <a:blip r:embed="rId3">
            <a:alphaModFix/>
          </a:blip>
          <a:srcRect b="6620" l="0" r="0" t="0"/>
          <a:stretch/>
        </p:blipFill>
        <p:spPr>
          <a:xfrm>
            <a:off x="895625" y="1011775"/>
            <a:ext cx="7066124" cy="3517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3"/>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8" name="Google Shape;268;p53"/>
          <p:cNvSpPr/>
          <p:nvPr/>
        </p:nvSpPr>
        <p:spPr>
          <a:xfrm flipH="1" rot="-8100000">
            <a:off x="8527726" y="4245013"/>
            <a:ext cx="968171" cy="1559170"/>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9" name="Google Shape;269;p53"/>
          <p:cNvSpPr/>
          <p:nvPr/>
        </p:nvSpPr>
        <p:spPr>
          <a:xfrm rot="2700000">
            <a:off x="2070755" y="-2245637"/>
            <a:ext cx="2405577" cy="8872634"/>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53"/>
          <p:cNvSpPr txBox="1"/>
          <p:nvPr/>
        </p:nvSpPr>
        <p:spPr>
          <a:xfrm>
            <a:off x="6074108" y="322349"/>
            <a:ext cx="3069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Register page</a:t>
            </a:r>
            <a:endParaRPr sz="1400">
              <a:solidFill>
                <a:schemeClr val="lt1"/>
              </a:solidFill>
              <a:latin typeface="Coda"/>
              <a:ea typeface="Coda"/>
              <a:cs typeface="Coda"/>
              <a:sym typeface="Coda"/>
            </a:endParaRPr>
          </a:p>
        </p:txBody>
      </p:sp>
      <p:pic>
        <p:nvPicPr>
          <p:cNvPr id="271" name="Google Shape;271;p53"/>
          <p:cNvPicPr preferRelativeResize="0"/>
          <p:nvPr/>
        </p:nvPicPr>
        <p:blipFill>
          <a:blip r:embed="rId3">
            <a:alphaModFix/>
          </a:blip>
          <a:stretch>
            <a:fillRect/>
          </a:stretch>
        </p:blipFill>
        <p:spPr>
          <a:xfrm>
            <a:off x="524188" y="945752"/>
            <a:ext cx="8095623" cy="39444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4"/>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 name="Google Shape;277;p54"/>
          <p:cNvSpPr/>
          <p:nvPr/>
        </p:nvSpPr>
        <p:spPr>
          <a:xfrm flipH="1" rot="-8100000">
            <a:off x="8527726" y="4245013"/>
            <a:ext cx="968171" cy="1559170"/>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8" name="Google Shape;278;p54"/>
          <p:cNvSpPr/>
          <p:nvPr/>
        </p:nvSpPr>
        <p:spPr>
          <a:xfrm rot="2700000">
            <a:off x="2070755" y="-2245637"/>
            <a:ext cx="2405577" cy="8872634"/>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54"/>
          <p:cNvSpPr txBox="1"/>
          <p:nvPr/>
        </p:nvSpPr>
        <p:spPr>
          <a:xfrm>
            <a:off x="6074108" y="322349"/>
            <a:ext cx="30699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Main </a:t>
            </a:r>
            <a:r>
              <a:rPr lang="en-GB" sz="3600">
                <a:solidFill>
                  <a:schemeClr val="lt1"/>
                </a:solidFill>
                <a:latin typeface="Coda"/>
                <a:ea typeface="Coda"/>
                <a:cs typeface="Coda"/>
                <a:sym typeface="Coda"/>
              </a:rPr>
              <a:t>page</a:t>
            </a:r>
            <a:endParaRPr sz="1400">
              <a:solidFill>
                <a:schemeClr val="lt1"/>
              </a:solidFill>
              <a:latin typeface="Coda"/>
              <a:ea typeface="Coda"/>
              <a:cs typeface="Coda"/>
              <a:sym typeface="Coda"/>
            </a:endParaRPr>
          </a:p>
        </p:txBody>
      </p:sp>
      <p:pic>
        <p:nvPicPr>
          <p:cNvPr id="280" name="Google Shape;280;p54"/>
          <p:cNvPicPr preferRelativeResize="0"/>
          <p:nvPr/>
        </p:nvPicPr>
        <p:blipFill>
          <a:blip r:embed="rId3">
            <a:alphaModFix/>
          </a:blip>
          <a:stretch>
            <a:fillRect/>
          </a:stretch>
        </p:blipFill>
        <p:spPr>
          <a:xfrm>
            <a:off x="514400" y="1018225"/>
            <a:ext cx="7735676" cy="3761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5"/>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6" name="Google Shape;286;p55"/>
          <p:cNvSpPr/>
          <p:nvPr/>
        </p:nvSpPr>
        <p:spPr>
          <a:xfrm flipH="1" rot="-8100000">
            <a:off x="8527726" y="4245013"/>
            <a:ext cx="968171" cy="1559170"/>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7" name="Google Shape;287;p55"/>
          <p:cNvSpPr/>
          <p:nvPr/>
        </p:nvSpPr>
        <p:spPr>
          <a:xfrm rot="2700000">
            <a:off x="2070755" y="-2245637"/>
            <a:ext cx="2405577" cy="8872634"/>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8" name="Google Shape;288;p55"/>
          <p:cNvSpPr txBox="1"/>
          <p:nvPr/>
        </p:nvSpPr>
        <p:spPr>
          <a:xfrm>
            <a:off x="664545" y="490375"/>
            <a:ext cx="4867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Demo </a:t>
            </a:r>
            <a:endParaRPr sz="1400">
              <a:solidFill>
                <a:schemeClr val="lt1"/>
              </a:solidFill>
              <a:latin typeface="Coda"/>
              <a:ea typeface="Coda"/>
              <a:cs typeface="Coda"/>
              <a:sym typeface="Coda"/>
            </a:endParaRPr>
          </a:p>
        </p:txBody>
      </p:sp>
      <p:pic>
        <p:nvPicPr>
          <p:cNvPr id="289" name="Google Shape;289;p55"/>
          <p:cNvPicPr preferRelativeResize="0"/>
          <p:nvPr/>
        </p:nvPicPr>
        <p:blipFill rotWithShape="1">
          <a:blip r:embed="rId3">
            <a:alphaModFix/>
          </a:blip>
          <a:srcRect b="16583" l="13701" r="14639" t="14431"/>
          <a:stretch/>
        </p:blipFill>
        <p:spPr>
          <a:xfrm>
            <a:off x="2845550" y="1617250"/>
            <a:ext cx="3408525" cy="2026700"/>
          </a:xfrm>
          <a:prstGeom prst="rect">
            <a:avLst/>
          </a:prstGeom>
          <a:solidFill>
            <a:srgbClr val="F2F2F2">
              <a:alpha val="9800"/>
            </a:srgbClr>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6"/>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5" name="Google Shape;295;p56"/>
          <p:cNvSpPr/>
          <p:nvPr/>
        </p:nvSpPr>
        <p:spPr>
          <a:xfrm flipH="1" rot="-8100000">
            <a:off x="8527726" y="4245013"/>
            <a:ext cx="968171" cy="1559170"/>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56"/>
          <p:cNvSpPr/>
          <p:nvPr/>
        </p:nvSpPr>
        <p:spPr>
          <a:xfrm rot="2700000">
            <a:off x="2070755" y="-2245637"/>
            <a:ext cx="2405577" cy="8872634"/>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7" name="Google Shape;297;p56"/>
          <p:cNvSpPr txBox="1"/>
          <p:nvPr/>
        </p:nvSpPr>
        <p:spPr>
          <a:xfrm>
            <a:off x="664545" y="490375"/>
            <a:ext cx="4867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Future Improvements</a:t>
            </a:r>
            <a:endParaRPr sz="1400">
              <a:solidFill>
                <a:schemeClr val="lt1"/>
              </a:solidFill>
              <a:latin typeface="Coda"/>
              <a:ea typeface="Coda"/>
              <a:cs typeface="Coda"/>
              <a:sym typeface="Coda"/>
            </a:endParaRPr>
          </a:p>
        </p:txBody>
      </p:sp>
      <p:sp>
        <p:nvSpPr>
          <p:cNvPr id="298" name="Google Shape;298;p56"/>
          <p:cNvSpPr txBox="1"/>
          <p:nvPr/>
        </p:nvSpPr>
        <p:spPr>
          <a:xfrm>
            <a:off x="664550" y="1320425"/>
            <a:ext cx="7723800" cy="32709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SzPts val="1100"/>
              <a:buNone/>
            </a:pPr>
            <a:r>
              <a:rPr lang="en-GB" sz="1600">
                <a:solidFill>
                  <a:schemeClr val="lt1"/>
                </a:solidFill>
                <a:latin typeface="Coda"/>
                <a:ea typeface="Coda"/>
                <a:cs typeface="Coda"/>
                <a:sym typeface="Coda"/>
              </a:rPr>
              <a:t> 1. Add more diverse puzzle types, including multimedia challenges (images, audio, or code snippets).</a:t>
            </a:r>
            <a:endParaRPr sz="1600">
              <a:solidFill>
                <a:schemeClr val="lt1"/>
              </a:solidFill>
              <a:latin typeface="Coda"/>
              <a:ea typeface="Coda"/>
              <a:cs typeface="Coda"/>
              <a:sym typeface="Coda"/>
            </a:endParaRPr>
          </a:p>
          <a:p>
            <a:pPr indent="0" lvl="0" marL="0" rtl="0" algn="l">
              <a:lnSpc>
                <a:spcPct val="150000"/>
              </a:lnSpc>
              <a:spcBef>
                <a:spcPts val="0"/>
              </a:spcBef>
              <a:spcAft>
                <a:spcPts val="0"/>
              </a:spcAft>
              <a:buSzPts val="1100"/>
              <a:buNone/>
            </a:pPr>
            <a:r>
              <a:rPr lang="en-GB" sz="1600">
                <a:solidFill>
                  <a:schemeClr val="lt1"/>
                </a:solidFill>
                <a:latin typeface="Coda"/>
                <a:ea typeface="Coda"/>
                <a:cs typeface="Coda"/>
                <a:sym typeface="Coda"/>
              </a:rPr>
              <a:t> 2. Implement real time multiplayer chat and reactions during battles.</a:t>
            </a:r>
            <a:endParaRPr sz="1600">
              <a:solidFill>
                <a:schemeClr val="lt1"/>
              </a:solidFill>
              <a:latin typeface="Coda"/>
              <a:ea typeface="Coda"/>
              <a:cs typeface="Coda"/>
              <a:sym typeface="Coda"/>
            </a:endParaRPr>
          </a:p>
          <a:p>
            <a:pPr indent="0" lvl="0" marL="0" rtl="0" algn="l">
              <a:lnSpc>
                <a:spcPct val="150000"/>
              </a:lnSpc>
              <a:spcBef>
                <a:spcPts val="0"/>
              </a:spcBef>
              <a:spcAft>
                <a:spcPts val="0"/>
              </a:spcAft>
              <a:buSzPts val="1100"/>
              <a:buNone/>
            </a:pPr>
            <a:r>
              <a:rPr lang="en-GB" sz="1600">
                <a:solidFill>
                  <a:schemeClr val="lt1"/>
                </a:solidFill>
                <a:latin typeface="Coda"/>
                <a:ea typeface="Coda"/>
                <a:cs typeface="Coda"/>
                <a:sym typeface="Coda"/>
              </a:rPr>
              <a:t> 3. Introduce AI-generated adaptive difficulty to tailor puzzles to each user's skill level.</a:t>
            </a:r>
            <a:endParaRPr sz="1600">
              <a:solidFill>
                <a:schemeClr val="lt1"/>
              </a:solidFill>
              <a:latin typeface="Coda"/>
              <a:ea typeface="Coda"/>
              <a:cs typeface="Coda"/>
              <a:sym typeface="Coda"/>
            </a:endParaRPr>
          </a:p>
          <a:p>
            <a:pPr indent="0" lvl="0" marL="0" rtl="0" algn="l">
              <a:lnSpc>
                <a:spcPct val="150000"/>
              </a:lnSpc>
              <a:spcBef>
                <a:spcPts val="0"/>
              </a:spcBef>
              <a:spcAft>
                <a:spcPts val="0"/>
              </a:spcAft>
              <a:buSzPts val="1100"/>
              <a:buNone/>
            </a:pPr>
            <a:r>
              <a:rPr lang="en-GB" sz="1600">
                <a:solidFill>
                  <a:schemeClr val="lt1"/>
                </a:solidFill>
                <a:latin typeface="Coda"/>
                <a:ea typeface="Coda"/>
                <a:cs typeface="Coda"/>
                <a:sym typeface="Coda"/>
              </a:rPr>
              <a:t> 4. Add badges, achievements, and seasonal competitions to increase engagement.</a:t>
            </a:r>
            <a:endParaRPr sz="1600">
              <a:solidFill>
                <a:schemeClr val="lt1"/>
              </a:solidFill>
              <a:latin typeface="Coda"/>
              <a:ea typeface="Coda"/>
              <a:cs typeface="Coda"/>
              <a:sym typeface="Coda"/>
            </a:endParaRPr>
          </a:p>
          <a:p>
            <a:pPr indent="0" lvl="0" marL="0" rtl="0" algn="l">
              <a:lnSpc>
                <a:spcPct val="150000"/>
              </a:lnSpc>
              <a:spcBef>
                <a:spcPts val="0"/>
              </a:spcBef>
              <a:spcAft>
                <a:spcPts val="0"/>
              </a:spcAft>
              <a:buSzPts val="1100"/>
              <a:buNone/>
            </a:pPr>
            <a:r>
              <a:rPr lang="en-GB" sz="1600">
                <a:solidFill>
                  <a:schemeClr val="lt1"/>
                </a:solidFill>
                <a:latin typeface="Coda"/>
                <a:ea typeface="Coda"/>
                <a:cs typeface="Coda"/>
                <a:sym typeface="Coda"/>
              </a:rPr>
              <a:t> 5. Create a mobile friendly interface and offline mode for solo practice.</a:t>
            </a:r>
            <a:endParaRPr sz="1600">
              <a:solidFill>
                <a:schemeClr val="lt1"/>
              </a:solidFill>
              <a:latin typeface="Coda"/>
              <a:ea typeface="Coda"/>
              <a:cs typeface="Coda"/>
              <a:sym typeface="Coda"/>
            </a:endParaRPr>
          </a:p>
          <a:p>
            <a:pPr indent="0" lvl="0" marL="0" marR="0" rtl="0" algn="l">
              <a:lnSpc>
                <a:spcPct val="150000"/>
              </a:lnSpc>
              <a:spcBef>
                <a:spcPts val="0"/>
              </a:spcBef>
              <a:spcAft>
                <a:spcPts val="0"/>
              </a:spcAft>
              <a:buNone/>
            </a:pPr>
            <a:r>
              <a:rPr lang="en-GB" sz="1600">
                <a:solidFill>
                  <a:schemeClr val="lt1"/>
                </a:solidFill>
                <a:latin typeface="Coda"/>
                <a:ea typeface="Coda"/>
                <a:cs typeface="Coda"/>
                <a:sym typeface="Coda"/>
              </a:rPr>
              <a:t> 6. Integrate analytics to track user progress and highlight areas for learning improvement.</a:t>
            </a:r>
            <a:endParaRPr sz="1600">
              <a:solidFill>
                <a:schemeClr val="lt1"/>
              </a:solidFill>
              <a:latin typeface="Coda"/>
              <a:ea typeface="Coda"/>
              <a:cs typeface="Coda"/>
              <a:sym typeface="Cod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7"/>
          <p:cNvPicPr preferRelativeResize="0"/>
          <p:nvPr>
            <p:ph idx="2" type="pic"/>
          </p:nvPr>
        </p:nvPicPr>
        <p:blipFill rotWithShape="1">
          <a:blip r:embed="rId3">
            <a:alphaModFix/>
          </a:blip>
          <a:srcRect b="0" l="16667" r="16666" t="0"/>
          <a:stretch/>
        </p:blipFill>
        <p:spPr>
          <a:xfrm>
            <a:off x="669842" y="-1269145"/>
            <a:ext cx="7779348" cy="7779347"/>
          </a:xfrm>
          <a:prstGeom prst="rect">
            <a:avLst/>
          </a:prstGeom>
          <a:noFill/>
          <a:ln>
            <a:noFill/>
          </a:ln>
        </p:spPr>
      </p:pic>
      <p:sp>
        <p:nvSpPr>
          <p:cNvPr id="304" name="Google Shape;304;p57"/>
          <p:cNvSpPr/>
          <p:nvPr/>
        </p:nvSpPr>
        <p:spPr>
          <a:xfrm>
            <a:off x="0" y="0"/>
            <a:ext cx="9144000" cy="5143500"/>
          </a:xfrm>
          <a:custGeom>
            <a:rect b="b" l="l" r="r" t="t"/>
            <a:pathLst>
              <a:path extrusionOk="0" h="6858000" w="12192000">
                <a:moveTo>
                  <a:pt x="11207391" y="0"/>
                </a:moveTo>
                <a:lnTo>
                  <a:pt x="12192000" y="0"/>
                </a:lnTo>
                <a:lnTo>
                  <a:pt x="12192000" y="6858000"/>
                </a:lnTo>
                <a:lnTo>
                  <a:pt x="4349391" y="6858000"/>
                </a:lnTo>
                <a:close/>
                <a:moveTo>
                  <a:pt x="0" y="0"/>
                </a:moveTo>
                <a:lnTo>
                  <a:pt x="7939395" y="0"/>
                </a:lnTo>
                <a:lnTo>
                  <a:pt x="1081395" y="6858000"/>
                </a:lnTo>
                <a:lnTo>
                  <a:pt x="0" y="685800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5" name="Google Shape;305;p57"/>
          <p:cNvSpPr/>
          <p:nvPr/>
        </p:nvSpPr>
        <p:spPr>
          <a:xfrm rot="2700000">
            <a:off x="2074818" y="-2731041"/>
            <a:ext cx="5130571" cy="10385976"/>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6" name="Google Shape;306;p57"/>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7" name="Google Shape;307;p57"/>
          <p:cNvSpPr/>
          <p:nvPr/>
        </p:nvSpPr>
        <p:spPr>
          <a:xfrm flipH="1" rot="-8100000">
            <a:off x="8527725" y="4245016"/>
            <a:ext cx="968109" cy="1559141"/>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8" name="Google Shape;308;p57"/>
          <p:cNvSpPr txBox="1"/>
          <p:nvPr/>
        </p:nvSpPr>
        <p:spPr>
          <a:xfrm>
            <a:off x="976803" y="338453"/>
            <a:ext cx="2497800" cy="5001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sz="2800">
                <a:solidFill>
                  <a:schemeClr val="lt1"/>
                </a:solidFill>
                <a:latin typeface="Coda"/>
                <a:ea typeface="Coda"/>
                <a:cs typeface="Coda"/>
                <a:sym typeface="Coda"/>
              </a:rPr>
              <a:t>ADVANTAGES</a:t>
            </a:r>
            <a:endParaRPr sz="2000">
              <a:solidFill>
                <a:schemeClr val="lt1"/>
              </a:solidFill>
              <a:latin typeface="Coda"/>
              <a:ea typeface="Coda"/>
              <a:cs typeface="Coda"/>
              <a:sym typeface="Coda"/>
            </a:endParaRPr>
          </a:p>
        </p:txBody>
      </p:sp>
      <p:sp>
        <p:nvSpPr>
          <p:cNvPr id="309" name="Google Shape;309;p57"/>
          <p:cNvSpPr txBox="1"/>
          <p:nvPr/>
        </p:nvSpPr>
        <p:spPr>
          <a:xfrm>
            <a:off x="3891175" y="466550"/>
            <a:ext cx="4773600" cy="41712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SzPts val="1100"/>
              <a:buNone/>
            </a:pPr>
            <a:r>
              <a:rPr lang="en-GB" sz="1300">
                <a:solidFill>
                  <a:schemeClr val="lt1"/>
                </a:solidFill>
                <a:latin typeface="Coda"/>
                <a:ea typeface="Coda"/>
                <a:cs typeface="Coda"/>
                <a:sym typeface="Coda"/>
              </a:rPr>
              <a:t>   Interactive Learning – Provides a fun and engaging way to    learn cybersecurity concepts and problem-solving skills.</a:t>
            </a:r>
            <a:endParaRPr sz="1300">
              <a:solidFill>
                <a:schemeClr val="lt1"/>
              </a:solidFill>
              <a:latin typeface="Coda"/>
              <a:ea typeface="Coda"/>
              <a:cs typeface="Coda"/>
              <a:sym typeface="Coda"/>
            </a:endParaRPr>
          </a:p>
          <a:p>
            <a:pPr indent="0" lvl="0" marL="0" rtl="0" algn="r">
              <a:lnSpc>
                <a:spcPct val="150000"/>
              </a:lnSpc>
              <a:spcBef>
                <a:spcPts val="0"/>
              </a:spcBef>
              <a:spcAft>
                <a:spcPts val="0"/>
              </a:spcAft>
              <a:buClr>
                <a:schemeClr val="dk1"/>
              </a:buClr>
              <a:buSzPts val="1100"/>
              <a:buFont typeface="Arial"/>
              <a:buNone/>
            </a:pPr>
            <a:r>
              <a:t/>
            </a:r>
            <a:endParaRPr sz="1300">
              <a:solidFill>
                <a:schemeClr val="lt1"/>
              </a:solidFill>
              <a:latin typeface="Coda"/>
              <a:ea typeface="Coda"/>
              <a:cs typeface="Coda"/>
              <a:sym typeface="Coda"/>
            </a:endParaRPr>
          </a:p>
          <a:p>
            <a:pPr indent="0" lvl="0" marL="0" rtl="0" algn="r">
              <a:lnSpc>
                <a:spcPct val="150000"/>
              </a:lnSpc>
              <a:spcBef>
                <a:spcPts val="0"/>
              </a:spcBef>
              <a:spcAft>
                <a:spcPts val="0"/>
              </a:spcAft>
              <a:buClr>
                <a:schemeClr val="dk1"/>
              </a:buClr>
              <a:buSzPts val="1100"/>
              <a:buFont typeface="Arial"/>
              <a:buNone/>
            </a:pPr>
            <a:r>
              <a:rPr lang="en-GB" sz="1300">
                <a:solidFill>
                  <a:schemeClr val="lt1"/>
                </a:solidFill>
                <a:latin typeface="Coda"/>
                <a:ea typeface="Coda"/>
                <a:cs typeface="Coda"/>
                <a:sym typeface="Coda"/>
              </a:rPr>
              <a:t>AI-Driven Hints – Integrated AI (Google Gemini) offers context-aware hints without giving away answers, helping users learn gradually.</a:t>
            </a:r>
            <a:endParaRPr sz="1300">
              <a:solidFill>
                <a:schemeClr val="lt1"/>
              </a:solidFill>
              <a:latin typeface="Coda"/>
              <a:ea typeface="Coda"/>
              <a:cs typeface="Coda"/>
              <a:sym typeface="Coda"/>
            </a:endParaRPr>
          </a:p>
          <a:p>
            <a:pPr indent="0" lvl="0" marL="0" rtl="0" algn="l">
              <a:lnSpc>
                <a:spcPct val="150000"/>
              </a:lnSpc>
              <a:spcBef>
                <a:spcPts val="0"/>
              </a:spcBef>
              <a:spcAft>
                <a:spcPts val="0"/>
              </a:spcAft>
              <a:buClr>
                <a:schemeClr val="dk1"/>
              </a:buClr>
              <a:buSzPts val="1100"/>
              <a:buFont typeface="Arial"/>
              <a:buNone/>
            </a:pPr>
            <a:r>
              <a:t/>
            </a:r>
            <a:endParaRPr sz="1300">
              <a:solidFill>
                <a:schemeClr val="lt1"/>
              </a:solidFill>
              <a:latin typeface="Coda"/>
              <a:ea typeface="Coda"/>
              <a:cs typeface="Coda"/>
              <a:sym typeface="Coda"/>
            </a:endParaRPr>
          </a:p>
          <a:p>
            <a:pPr indent="0" lvl="0" marL="0" rtl="0" algn="r">
              <a:lnSpc>
                <a:spcPct val="150000"/>
              </a:lnSpc>
              <a:spcBef>
                <a:spcPts val="0"/>
              </a:spcBef>
              <a:spcAft>
                <a:spcPts val="0"/>
              </a:spcAft>
              <a:buClr>
                <a:schemeClr val="dk1"/>
              </a:buClr>
              <a:buSzPts val="1100"/>
              <a:buFont typeface="Arial"/>
              <a:buNone/>
            </a:pPr>
            <a:r>
              <a:rPr lang="en-GB" sz="1300">
                <a:solidFill>
                  <a:schemeClr val="lt1"/>
                </a:solidFill>
                <a:latin typeface="Coda"/>
                <a:ea typeface="Coda"/>
                <a:cs typeface="Coda"/>
                <a:sym typeface="Coda"/>
              </a:rPr>
              <a:t>Web-Based &amp; Accessible – Fully web-based, no installation required beyond Node.js and MongoDB; works on any modern browser.</a:t>
            </a:r>
            <a:endParaRPr sz="1300">
              <a:solidFill>
                <a:schemeClr val="lt1"/>
              </a:solidFill>
              <a:latin typeface="Coda"/>
              <a:ea typeface="Coda"/>
              <a:cs typeface="Coda"/>
              <a:sym typeface="Coda"/>
            </a:endParaRPr>
          </a:p>
          <a:p>
            <a:pPr indent="0" lvl="0" marL="0" rtl="0" algn="r">
              <a:lnSpc>
                <a:spcPct val="150000"/>
              </a:lnSpc>
              <a:spcBef>
                <a:spcPts val="0"/>
              </a:spcBef>
              <a:spcAft>
                <a:spcPts val="0"/>
              </a:spcAft>
              <a:buClr>
                <a:schemeClr val="dk1"/>
              </a:buClr>
              <a:buSzPts val="1100"/>
              <a:buFont typeface="Arial"/>
              <a:buNone/>
            </a:pPr>
            <a:r>
              <a:t/>
            </a:r>
            <a:endParaRPr sz="1300">
              <a:solidFill>
                <a:schemeClr val="lt1"/>
              </a:solidFill>
              <a:latin typeface="Coda"/>
              <a:ea typeface="Coda"/>
              <a:cs typeface="Coda"/>
              <a:sym typeface="Coda"/>
            </a:endParaRPr>
          </a:p>
          <a:p>
            <a:pPr indent="0" lvl="0" marL="0" rtl="0" algn="r">
              <a:lnSpc>
                <a:spcPct val="150000"/>
              </a:lnSpc>
              <a:spcBef>
                <a:spcPts val="0"/>
              </a:spcBef>
              <a:spcAft>
                <a:spcPts val="0"/>
              </a:spcAft>
              <a:buSzPts val="1100"/>
              <a:buNone/>
            </a:pPr>
            <a:r>
              <a:rPr lang="en-GB" sz="1300">
                <a:solidFill>
                  <a:schemeClr val="lt1"/>
                </a:solidFill>
                <a:latin typeface="Coda"/>
                <a:ea typeface="Coda"/>
                <a:cs typeface="Coda"/>
                <a:sym typeface="Coda"/>
              </a:rPr>
              <a:t>Scalable &amp; Extensible – Built with Node.js and MongoDB, allowing easy expansion with more puzzles, battle modes, or AI features.</a:t>
            </a:r>
            <a:endParaRPr sz="1300">
              <a:solidFill>
                <a:schemeClr val="lt1"/>
              </a:solidFill>
              <a:latin typeface="Coda"/>
              <a:ea typeface="Coda"/>
              <a:cs typeface="Coda"/>
              <a:sym typeface="Cod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8"/>
          <p:cNvSpPr txBox="1"/>
          <p:nvPr/>
        </p:nvSpPr>
        <p:spPr>
          <a:xfrm>
            <a:off x="1410788" y="2057610"/>
            <a:ext cx="6322423" cy="830997"/>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5000">
                <a:solidFill>
                  <a:schemeClr val="lt1"/>
                </a:solidFill>
                <a:latin typeface="Coda"/>
                <a:ea typeface="Coda"/>
                <a:cs typeface="Coda"/>
                <a:sym typeface="Coda"/>
              </a:rPr>
              <a:t>Thank You</a:t>
            </a:r>
            <a:endParaRPr sz="2100">
              <a:solidFill>
                <a:schemeClr val="lt1"/>
              </a:solidFill>
              <a:latin typeface="Coda"/>
              <a:ea typeface="Coda"/>
              <a:cs typeface="Coda"/>
              <a:sym typeface="Cod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nvSpPr>
        <p:spPr>
          <a:xfrm>
            <a:off x="4014386" y="2328194"/>
            <a:ext cx="1798890"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2400" u="sng">
                <a:solidFill>
                  <a:schemeClr val="lt1"/>
                </a:solidFill>
                <a:latin typeface="Arial"/>
                <a:ea typeface="Arial"/>
                <a:cs typeface="Arial"/>
                <a:sym typeface="Arial"/>
                <a:hlinkClick r:id="rId3">
                  <a:extLst>
                    <a:ext uri="{A12FA001-AC4F-418D-AE19-62706E023703}">
                      <ahyp:hlinkClr val="tx"/>
                    </a:ext>
                  </a:extLst>
                </a:hlinkClick>
              </a:rPr>
              <a:t>Slide Chef</a:t>
            </a:r>
            <a:endParaRPr sz="2400">
              <a:solidFill>
                <a:schemeClr val="lt1"/>
              </a:solidFill>
              <a:latin typeface="Arial"/>
              <a:ea typeface="Arial"/>
              <a:cs typeface="Arial"/>
              <a:sym typeface="Arial"/>
            </a:endParaRPr>
          </a:p>
        </p:txBody>
      </p:sp>
      <p:pic>
        <p:nvPicPr>
          <p:cNvPr descr="Icon&#10;&#10;Description automatically generated" id="320" name="Google Shape;320;p59"/>
          <p:cNvPicPr preferRelativeResize="0"/>
          <p:nvPr/>
        </p:nvPicPr>
        <p:blipFill rotWithShape="1">
          <a:blip r:embed="rId4">
            <a:alphaModFix/>
          </a:blip>
          <a:srcRect b="0" l="0" r="0" t="0"/>
          <a:stretch/>
        </p:blipFill>
        <p:spPr>
          <a:xfrm>
            <a:off x="3340303" y="2184287"/>
            <a:ext cx="726393" cy="7263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4"/>
          <p:cNvPicPr preferRelativeResize="0"/>
          <p:nvPr>
            <p:ph idx="2" type="pic"/>
          </p:nvPr>
        </p:nvPicPr>
        <p:blipFill rotWithShape="1">
          <a:blip r:embed="rId3">
            <a:alphaModFix/>
          </a:blip>
          <a:srcRect b="0" l="18750" r="18749" t="0"/>
          <a:stretch/>
        </p:blipFill>
        <p:spPr>
          <a:xfrm>
            <a:off x="5995194" y="-1398920"/>
            <a:ext cx="4895246" cy="4895247"/>
          </a:xfrm>
          <a:prstGeom prst="rect">
            <a:avLst/>
          </a:prstGeom>
          <a:noFill/>
          <a:ln>
            <a:noFill/>
          </a:ln>
        </p:spPr>
      </p:pic>
      <p:sp>
        <p:nvSpPr>
          <p:cNvPr id="166" name="Google Shape;166;p44"/>
          <p:cNvSpPr/>
          <p:nvPr/>
        </p:nvSpPr>
        <p:spPr>
          <a:xfrm>
            <a:off x="0" y="0"/>
            <a:ext cx="9144000" cy="5143500"/>
          </a:xfrm>
          <a:custGeom>
            <a:rect b="b" l="l" r="r" t="t"/>
            <a:pathLst>
              <a:path extrusionOk="0" h="6858000" w="12192000">
                <a:moveTo>
                  <a:pt x="0" y="0"/>
                </a:moveTo>
                <a:lnTo>
                  <a:pt x="7939394" y="0"/>
                </a:lnTo>
                <a:lnTo>
                  <a:pt x="4738592" y="3200802"/>
                </a:lnTo>
                <a:lnTo>
                  <a:pt x="6372590" y="4834800"/>
                </a:lnTo>
                <a:lnTo>
                  <a:pt x="11207390" y="0"/>
                </a:lnTo>
                <a:lnTo>
                  <a:pt x="12192000" y="0"/>
                </a:lnTo>
                <a:lnTo>
                  <a:pt x="12192000" y="6858000"/>
                </a:lnTo>
                <a:lnTo>
                  <a:pt x="0" y="685800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7" name="Google Shape;167;p44"/>
          <p:cNvSpPr/>
          <p:nvPr/>
        </p:nvSpPr>
        <p:spPr>
          <a:xfrm rot="2700000">
            <a:off x="2070755" y="-2245637"/>
            <a:ext cx="2405577" cy="8872634"/>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8" name="Google Shape;168;p44"/>
          <p:cNvSpPr/>
          <p:nvPr/>
        </p:nvSpPr>
        <p:spPr>
          <a:xfrm flipH="1" rot="-8100000">
            <a:off x="-382763" y="-688765"/>
            <a:ext cx="968109" cy="1710739"/>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9" name="Google Shape;169;p44"/>
          <p:cNvSpPr txBox="1"/>
          <p:nvPr/>
        </p:nvSpPr>
        <p:spPr>
          <a:xfrm>
            <a:off x="6636474" y="3496325"/>
            <a:ext cx="2104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0" lang="en-GB" sz="3600" u="none" cap="none" strike="noStrike">
                <a:solidFill>
                  <a:schemeClr val="lt1"/>
                </a:solidFill>
                <a:latin typeface="Coda"/>
                <a:ea typeface="Coda"/>
                <a:cs typeface="Coda"/>
                <a:sym typeface="Coda"/>
              </a:rPr>
              <a:t>About</a:t>
            </a:r>
            <a:endParaRPr sz="1400">
              <a:solidFill>
                <a:schemeClr val="lt1"/>
              </a:solidFill>
              <a:latin typeface="Coda"/>
              <a:ea typeface="Coda"/>
              <a:cs typeface="Coda"/>
              <a:sym typeface="Coda"/>
            </a:endParaRPr>
          </a:p>
        </p:txBody>
      </p:sp>
      <p:sp>
        <p:nvSpPr>
          <p:cNvPr id="170" name="Google Shape;170;p44"/>
          <p:cNvSpPr txBox="1"/>
          <p:nvPr/>
        </p:nvSpPr>
        <p:spPr>
          <a:xfrm>
            <a:off x="249325" y="483225"/>
            <a:ext cx="5912700" cy="34557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2200">
                <a:solidFill>
                  <a:schemeClr val="lt1"/>
                </a:solidFill>
              </a:rPr>
              <a:t>Cyber Escape Room is an interactive online platform that combines cybersecurity challenges, logic puzzles, and real-time competitive gameplay. Players can solve progressively harder puzzles to earn XP, streaks, and badges, or compete in 1 v 1 battles where speed and accuracy determine the winner. The platform fosters critical thinking, problem-solving, and friendly competition in a gamified cyber environment.</a:t>
            </a:r>
            <a:endParaRPr sz="2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45"/>
          <p:cNvPicPr preferRelativeResize="0"/>
          <p:nvPr>
            <p:ph idx="2" type="pic"/>
          </p:nvPr>
        </p:nvPicPr>
        <p:blipFill rotWithShape="1">
          <a:blip r:embed="rId3">
            <a:alphaModFix/>
          </a:blip>
          <a:srcRect b="0" l="18750" r="18749" t="0"/>
          <a:stretch/>
        </p:blipFill>
        <p:spPr>
          <a:xfrm>
            <a:off x="5995194" y="-1398920"/>
            <a:ext cx="4895246" cy="4895247"/>
          </a:xfrm>
          <a:prstGeom prst="rect">
            <a:avLst/>
          </a:prstGeom>
          <a:noFill/>
          <a:ln>
            <a:noFill/>
          </a:ln>
        </p:spPr>
      </p:pic>
      <p:sp>
        <p:nvSpPr>
          <p:cNvPr id="176" name="Google Shape;176;p45"/>
          <p:cNvSpPr/>
          <p:nvPr/>
        </p:nvSpPr>
        <p:spPr>
          <a:xfrm>
            <a:off x="0" y="0"/>
            <a:ext cx="9144000" cy="5143500"/>
          </a:xfrm>
          <a:custGeom>
            <a:rect b="b" l="l" r="r" t="t"/>
            <a:pathLst>
              <a:path extrusionOk="0" h="6858000" w="12192000">
                <a:moveTo>
                  <a:pt x="0" y="0"/>
                </a:moveTo>
                <a:lnTo>
                  <a:pt x="7939394" y="0"/>
                </a:lnTo>
                <a:lnTo>
                  <a:pt x="4738592" y="3200802"/>
                </a:lnTo>
                <a:lnTo>
                  <a:pt x="6372590" y="4834800"/>
                </a:lnTo>
                <a:lnTo>
                  <a:pt x="11207390" y="0"/>
                </a:lnTo>
                <a:lnTo>
                  <a:pt x="12192000" y="0"/>
                </a:lnTo>
                <a:lnTo>
                  <a:pt x="12192000" y="6858000"/>
                </a:lnTo>
                <a:lnTo>
                  <a:pt x="0" y="685800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7" name="Google Shape;177;p45"/>
          <p:cNvSpPr/>
          <p:nvPr/>
        </p:nvSpPr>
        <p:spPr>
          <a:xfrm rot="2700000">
            <a:off x="2070755" y="-2245637"/>
            <a:ext cx="2405577" cy="8872634"/>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45"/>
          <p:cNvSpPr/>
          <p:nvPr/>
        </p:nvSpPr>
        <p:spPr>
          <a:xfrm flipH="1" rot="-8100000">
            <a:off x="-382809" y="-688652"/>
            <a:ext cx="968171" cy="1710633"/>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9" name="Google Shape;179;p45"/>
          <p:cNvSpPr txBox="1"/>
          <p:nvPr/>
        </p:nvSpPr>
        <p:spPr>
          <a:xfrm>
            <a:off x="6636474" y="3496325"/>
            <a:ext cx="21048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Use cases</a:t>
            </a:r>
            <a:endParaRPr sz="1400">
              <a:solidFill>
                <a:schemeClr val="lt1"/>
              </a:solidFill>
              <a:latin typeface="Coda"/>
              <a:ea typeface="Coda"/>
              <a:cs typeface="Coda"/>
              <a:sym typeface="Coda"/>
            </a:endParaRPr>
          </a:p>
        </p:txBody>
      </p:sp>
      <p:sp>
        <p:nvSpPr>
          <p:cNvPr id="180" name="Google Shape;180;p45"/>
          <p:cNvSpPr txBox="1"/>
          <p:nvPr/>
        </p:nvSpPr>
        <p:spPr>
          <a:xfrm>
            <a:off x="249325" y="483225"/>
            <a:ext cx="5912700" cy="2702400"/>
          </a:xfrm>
          <a:prstGeom prst="rect">
            <a:avLst/>
          </a:prstGeom>
          <a:noFill/>
          <a:ln>
            <a:noFill/>
          </a:ln>
        </p:spPr>
        <p:txBody>
          <a:bodyPr anchorCtr="0" anchor="t" bIns="34275" lIns="68575" spcFirstLastPara="1" rIns="68575" wrap="square" tIns="34275">
            <a:spAutoFit/>
          </a:bodyPr>
          <a:lstStyle/>
          <a:p>
            <a:pPr indent="-228600" lvl="0" marL="457200" marR="63500" rtl="0" algn="l">
              <a:lnSpc>
                <a:spcPct val="115000"/>
              </a:lnSpc>
              <a:spcBef>
                <a:spcPts val="500"/>
              </a:spcBef>
              <a:spcAft>
                <a:spcPts val="0"/>
              </a:spcAft>
              <a:buClr>
                <a:schemeClr val="dk1"/>
              </a:buClr>
              <a:buSzPts val="100"/>
              <a:buNone/>
            </a:pPr>
            <a:r>
              <a:rPr lang="en-GB" sz="1800">
                <a:solidFill>
                  <a:schemeClr val="lt1"/>
                </a:solidFill>
                <a:latin typeface="Coda"/>
                <a:ea typeface="Coda"/>
                <a:cs typeface="Coda"/>
                <a:sym typeface="Coda"/>
              </a:rPr>
              <a:t>Impact &amp; Potential — Engages students and enthusiasts in cybersecurity learning, scalable to classrooms, clubs, or online communities.</a:t>
            </a:r>
            <a:endParaRPr sz="1800">
              <a:solidFill>
                <a:schemeClr val="lt1"/>
              </a:solidFill>
              <a:latin typeface="Coda"/>
              <a:ea typeface="Coda"/>
              <a:cs typeface="Coda"/>
              <a:sym typeface="Coda"/>
            </a:endParaRPr>
          </a:p>
          <a:p>
            <a:pPr indent="-228600" lvl="0" marL="457200" marR="63500" rtl="0" algn="l">
              <a:lnSpc>
                <a:spcPct val="115000"/>
              </a:lnSpc>
              <a:spcBef>
                <a:spcPts val="0"/>
              </a:spcBef>
              <a:spcAft>
                <a:spcPts val="0"/>
              </a:spcAft>
              <a:buClr>
                <a:schemeClr val="lt1"/>
              </a:buClr>
              <a:buSzPts val="1800"/>
              <a:buFont typeface="Coda"/>
              <a:buNone/>
            </a:pPr>
            <a:r>
              <a:t/>
            </a:r>
            <a:endParaRPr sz="1800">
              <a:solidFill>
                <a:schemeClr val="lt1"/>
              </a:solidFill>
              <a:latin typeface="Coda"/>
              <a:ea typeface="Coda"/>
              <a:cs typeface="Coda"/>
              <a:sym typeface="Coda"/>
            </a:endParaRPr>
          </a:p>
          <a:p>
            <a:pPr indent="0" lvl="0" marL="0" marR="63500" rtl="0" algn="l">
              <a:lnSpc>
                <a:spcPct val="115000"/>
              </a:lnSpc>
              <a:spcBef>
                <a:spcPts val="500"/>
              </a:spcBef>
              <a:spcAft>
                <a:spcPts val="0"/>
              </a:spcAft>
              <a:buNone/>
            </a:pPr>
            <a:r>
              <a:rPr lang="en-GB" sz="1800">
                <a:solidFill>
                  <a:schemeClr val="lt1"/>
                </a:solidFill>
                <a:latin typeface="Coda"/>
                <a:ea typeface="Coda"/>
                <a:cs typeface="Coda"/>
                <a:sym typeface="Coda"/>
              </a:rPr>
              <a:t>     Feasibility / Practicality — Built with Node.js,      MongoDB, and web technologies; easily deployable on  local machines or cloud servers.</a:t>
            </a:r>
            <a:endParaRPr sz="1800">
              <a:solidFill>
                <a:schemeClr val="lt1"/>
              </a:solidFill>
              <a:latin typeface="Coda"/>
              <a:ea typeface="Coda"/>
              <a:cs typeface="Coda"/>
              <a:sym typeface="Coda"/>
            </a:endParaRPr>
          </a:p>
          <a:p>
            <a:pPr indent="0" lvl="0" marL="0" rtl="0" algn="l">
              <a:spcBef>
                <a:spcPts val="0"/>
              </a:spcBef>
              <a:spcAft>
                <a:spcPts val="0"/>
              </a:spcAft>
              <a:buNone/>
            </a:pPr>
            <a:r>
              <a:t/>
            </a:r>
            <a:endParaRPr sz="2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4" name="Shape 184"/>
        <p:cNvGrpSpPr/>
        <p:nvPr/>
      </p:nvGrpSpPr>
      <p:grpSpPr>
        <a:xfrm>
          <a:off x="0" y="0"/>
          <a:ext cx="0" cy="0"/>
          <a:chOff x="0" y="0"/>
          <a:chExt cx="0" cy="0"/>
        </a:xfrm>
      </p:grpSpPr>
      <p:pic>
        <p:nvPicPr>
          <p:cNvPr id="185" name="Google Shape;185;p46"/>
          <p:cNvPicPr preferRelativeResize="0"/>
          <p:nvPr>
            <p:ph idx="2" type="pic"/>
          </p:nvPr>
        </p:nvPicPr>
        <p:blipFill rotWithShape="1">
          <a:blip r:embed="rId3">
            <a:alphaModFix/>
          </a:blip>
          <a:srcRect b="0" l="-291" r="13820" t="0"/>
          <a:stretch/>
        </p:blipFill>
        <p:spPr>
          <a:xfrm>
            <a:off x="2477860" y="-28169"/>
            <a:ext cx="6723290" cy="5181194"/>
          </a:xfrm>
          <a:prstGeom prst="rect">
            <a:avLst/>
          </a:prstGeom>
          <a:noFill/>
          <a:ln>
            <a:noFill/>
          </a:ln>
        </p:spPr>
      </p:pic>
      <p:sp>
        <p:nvSpPr>
          <p:cNvPr id="186" name="Google Shape;186;p46"/>
          <p:cNvSpPr/>
          <p:nvPr/>
        </p:nvSpPr>
        <p:spPr>
          <a:xfrm>
            <a:off x="1" y="0"/>
            <a:ext cx="7630886" cy="5143500"/>
          </a:xfrm>
          <a:custGeom>
            <a:rect b="b" l="l" r="r" t="t"/>
            <a:pathLst>
              <a:path extrusionOk="0" h="6858000" w="10174515">
                <a:moveTo>
                  <a:pt x="0" y="0"/>
                </a:moveTo>
                <a:lnTo>
                  <a:pt x="10174515" y="0"/>
                </a:lnTo>
                <a:lnTo>
                  <a:pt x="3316515" y="6858000"/>
                </a:lnTo>
                <a:lnTo>
                  <a:pt x="0" y="6858000"/>
                </a:lnTo>
                <a:lnTo>
                  <a:pt x="0" y="0"/>
                </a:lnTo>
                <a:close/>
              </a:path>
            </a:pathLst>
          </a:custGeom>
          <a:blipFill rotWithShape="1">
            <a:blip r:embed="rId4">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7" name="Google Shape;187;p46"/>
          <p:cNvSpPr/>
          <p:nvPr/>
        </p:nvSpPr>
        <p:spPr>
          <a:xfrm rot="2700000">
            <a:off x="-1074911" y="-3450015"/>
            <a:ext cx="5442035" cy="9490787"/>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8" name="Google Shape;188;p46"/>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9" name="Google Shape;189;p46"/>
          <p:cNvSpPr txBox="1"/>
          <p:nvPr/>
        </p:nvSpPr>
        <p:spPr>
          <a:xfrm>
            <a:off x="521508" y="561000"/>
            <a:ext cx="56406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600">
                <a:solidFill>
                  <a:schemeClr val="lt1"/>
                </a:solidFill>
                <a:latin typeface="Coda"/>
                <a:ea typeface="Coda"/>
                <a:cs typeface="Coda"/>
                <a:sym typeface="Coda"/>
              </a:rPr>
              <a:t>Key features</a:t>
            </a:r>
            <a:endParaRPr sz="1400">
              <a:solidFill>
                <a:schemeClr val="lt1"/>
              </a:solidFill>
              <a:latin typeface="Coda"/>
              <a:ea typeface="Coda"/>
              <a:cs typeface="Coda"/>
              <a:sym typeface="Coda"/>
            </a:endParaRPr>
          </a:p>
        </p:txBody>
      </p:sp>
      <p:sp>
        <p:nvSpPr>
          <p:cNvPr id="190" name="Google Shape;190;p46"/>
          <p:cNvSpPr txBox="1"/>
          <p:nvPr/>
        </p:nvSpPr>
        <p:spPr>
          <a:xfrm>
            <a:off x="521500" y="1361325"/>
            <a:ext cx="6786900" cy="2970600"/>
          </a:xfrm>
          <a:prstGeom prst="rect">
            <a:avLst/>
          </a:prstGeom>
          <a:noFill/>
          <a:ln>
            <a:noFill/>
          </a:ln>
        </p:spPr>
        <p:txBody>
          <a:bodyPr anchorCtr="0" anchor="t" bIns="34275" lIns="68575" spcFirstLastPara="1" rIns="68575" wrap="square" tIns="34275">
            <a:spAutoFit/>
          </a:bodyPr>
          <a:lstStyle/>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User Authentication: Secure registration and login with hashed passwords and JWT-based sessions.</a:t>
            </a:r>
            <a:endParaRPr sz="1300">
              <a:solidFill>
                <a:schemeClr val="lt1"/>
              </a:solidFill>
              <a:latin typeface="Coda"/>
              <a:ea typeface="Coda"/>
              <a:cs typeface="Coda"/>
              <a:sym typeface="Coda"/>
            </a:endParaRPr>
          </a:p>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Puzzle Challenges: A variety of logic and cybersecurity puzzles with hints generated via AI.</a:t>
            </a:r>
            <a:endParaRPr sz="1300">
              <a:solidFill>
                <a:schemeClr val="lt1"/>
              </a:solidFill>
              <a:latin typeface="Coda"/>
              <a:ea typeface="Coda"/>
              <a:cs typeface="Coda"/>
              <a:sym typeface="Coda"/>
            </a:endParaRPr>
          </a:p>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Progress Tracking: XP, levels, streaks, and badges to gamify the learning experience.</a:t>
            </a:r>
            <a:endParaRPr sz="1300">
              <a:solidFill>
                <a:schemeClr val="lt1"/>
              </a:solidFill>
              <a:latin typeface="Coda"/>
              <a:ea typeface="Coda"/>
              <a:cs typeface="Coda"/>
              <a:sym typeface="Coda"/>
            </a:endParaRPr>
          </a:p>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Real-Time 1v1 Battles: Players can compete in timed puzzle duels, with live score updates.</a:t>
            </a:r>
            <a:endParaRPr sz="1300">
              <a:solidFill>
                <a:schemeClr val="lt1"/>
              </a:solidFill>
              <a:latin typeface="Coda"/>
              <a:ea typeface="Coda"/>
              <a:cs typeface="Coda"/>
              <a:sym typeface="Coda"/>
            </a:endParaRPr>
          </a:p>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Leaderboard: Ranks players based on XP and battle performance.</a:t>
            </a:r>
            <a:endParaRPr sz="1300">
              <a:solidFill>
                <a:schemeClr val="lt1"/>
              </a:solidFill>
              <a:latin typeface="Coda"/>
              <a:ea typeface="Coda"/>
              <a:cs typeface="Coda"/>
              <a:sym typeface="Coda"/>
            </a:endParaRPr>
          </a:p>
          <a:p>
            <a:pPr indent="-311150" lvl="0" marL="45720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Responsive UI: Modern interface using Tailwind CSS.</a:t>
            </a:r>
            <a:endParaRPr sz="1300">
              <a:solidFill>
                <a:schemeClr val="lt1"/>
              </a:solidFill>
              <a:latin typeface="Coda"/>
              <a:ea typeface="Coda"/>
              <a:cs typeface="Coda"/>
              <a:sym typeface="Coda"/>
            </a:endParaRPr>
          </a:p>
          <a:p>
            <a:pPr indent="-311150" lvl="0" marL="457200" marR="0" rtl="0" algn="l">
              <a:lnSpc>
                <a:spcPct val="150000"/>
              </a:lnSpc>
              <a:spcBef>
                <a:spcPts val="0"/>
              </a:spcBef>
              <a:spcAft>
                <a:spcPts val="0"/>
              </a:spcAft>
              <a:buClr>
                <a:schemeClr val="lt1"/>
              </a:buClr>
              <a:buSzPts val="1300"/>
              <a:buFont typeface="Coda"/>
              <a:buChar char="●"/>
            </a:pPr>
            <a:r>
              <a:rPr lang="en-GB" sz="1300">
                <a:solidFill>
                  <a:schemeClr val="lt1"/>
                </a:solidFill>
                <a:latin typeface="Coda"/>
                <a:ea typeface="Coda"/>
                <a:cs typeface="Coda"/>
                <a:sym typeface="Coda"/>
              </a:rPr>
              <a:t>AI-Powered Hints: Friendly, context aware hints generated with Google Gemini AI.</a:t>
            </a:r>
            <a:endParaRPr sz="1300">
              <a:solidFill>
                <a:schemeClr val="lt1"/>
              </a:solidFill>
              <a:latin typeface="Coda"/>
              <a:ea typeface="Coda"/>
              <a:cs typeface="Coda"/>
              <a:sym typeface="Cod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47"/>
          <p:cNvPicPr preferRelativeResize="0"/>
          <p:nvPr>
            <p:ph idx="2" type="pic"/>
          </p:nvPr>
        </p:nvPicPr>
        <p:blipFill rotWithShape="1">
          <a:blip r:embed="rId3">
            <a:alphaModFix/>
          </a:blip>
          <a:srcRect b="0" l="18750" r="18749" t="0"/>
          <a:stretch/>
        </p:blipFill>
        <p:spPr>
          <a:xfrm>
            <a:off x="6583651" y="2478825"/>
            <a:ext cx="4021756" cy="4021755"/>
          </a:xfrm>
          <a:prstGeom prst="rect">
            <a:avLst/>
          </a:prstGeom>
          <a:noFill/>
          <a:ln>
            <a:noFill/>
          </a:ln>
        </p:spPr>
      </p:pic>
      <p:pic>
        <p:nvPicPr>
          <p:cNvPr id="196" name="Google Shape;196;p47"/>
          <p:cNvPicPr preferRelativeResize="0"/>
          <p:nvPr>
            <p:ph idx="3" type="pic"/>
          </p:nvPr>
        </p:nvPicPr>
        <p:blipFill rotWithShape="1">
          <a:blip r:embed="rId4">
            <a:alphaModFix/>
          </a:blip>
          <a:srcRect b="0" l="16667" r="16666" t="0"/>
          <a:stretch/>
        </p:blipFill>
        <p:spPr>
          <a:xfrm>
            <a:off x="-650097" y="-1214075"/>
            <a:ext cx="7150901" cy="7151075"/>
          </a:xfrm>
          <a:prstGeom prst="rect">
            <a:avLst/>
          </a:prstGeom>
          <a:noFill/>
          <a:ln>
            <a:noFill/>
          </a:ln>
        </p:spPr>
      </p:pic>
      <p:sp>
        <p:nvSpPr>
          <p:cNvPr id="197" name="Google Shape;197;p47"/>
          <p:cNvSpPr/>
          <p:nvPr/>
        </p:nvSpPr>
        <p:spPr>
          <a:xfrm>
            <a:off x="1320304" y="0"/>
            <a:ext cx="7823696" cy="5143500"/>
          </a:xfrm>
          <a:custGeom>
            <a:rect b="b" l="l" r="r" t="t"/>
            <a:pathLst>
              <a:path extrusionOk="0" h="6858000" w="10431595">
                <a:moveTo>
                  <a:pt x="6858000" y="0"/>
                </a:moveTo>
                <a:lnTo>
                  <a:pt x="10431595" y="0"/>
                </a:lnTo>
                <a:lnTo>
                  <a:pt x="10431595" y="3547685"/>
                </a:lnTo>
                <a:lnTo>
                  <a:pt x="7121280" y="6858000"/>
                </a:lnTo>
                <a:lnTo>
                  <a:pt x="0" y="6858000"/>
                </a:lnTo>
                <a:lnTo>
                  <a:pt x="6858000" y="0"/>
                </a:lnTo>
                <a:close/>
              </a:path>
            </a:pathLst>
          </a:cu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8" name="Google Shape;198;p47"/>
          <p:cNvSpPr/>
          <p:nvPr/>
        </p:nvSpPr>
        <p:spPr>
          <a:xfrm rot="2700000">
            <a:off x="4144843" y="-1748572"/>
            <a:ext cx="1256453" cy="8667229"/>
          </a:xfrm>
          <a:prstGeom prst="rect">
            <a:avLst/>
          </a:prstGeom>
          <a:solidFill>
            <a:srgbClr val="F2F2F2">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9" name="Google Shape;199;p47"/>
          <p:cNvSpPr txBox="1"/>
          <p:nvPr/>
        </p:nvSpPr>
        <p:spPr>
          <a:xfrm>
            <a:off x="6172619" y="628970"/>
            <a:ext cx="37785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700">
                <a:solidFill>
                  <a:schemeClr val="lt1"/>
                </a:solidFill>
                <a:latin typeface="Coda"/>
                <a:ea typeface="Coda"/>
                <a:cs typeface="Coda"/>
                <a:sym typeface="Coda"/>
              </a:rPr>
              <a:t>Inspiration</a:t>
            </a:r>
            <a:endParaRPr sz="1100"/>
          </a:p>
        </p:txBody>
      </p:sp>
      <p:sp>
        <p:nvSpPr>
          <p:cNvPr id="200" name="Google Shape;200;p47"/>
          <p:cNvSpPr txBox="1"/>
          <p:nvPr/>
        </p:nvSpPr>
        <p:spPr>
          <a:xfrm>
            <a:off x="4775419" y="1955900"/>
            <a:ext cx="2813700" cy="2470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The project was inspired by a desire to make learning cybersecurity and logical thinking fun, engaging and interactive. By combining gamification, real time competition, and AI generated hints, it encourages users to develop problem solving skills while having fun in a collaborative and competitive environment.</a:t>
            </a:r>
            <a:endParaRPr sz="600">
              <a:solidFill>
                <a:schemeClr val="lt1"/>
              </a:solidFill>
              <a:latin typeface="Coda"/>
              <a:ea typeface="Coda"/>
              <a:cs typeface="Coda"/>
              <a:sym typeface="Coda"/>
            </a:endParaRPr>
          </a:p>
        </p:txBody>
      </p:sp>
      <p:sp>
        <p:nvSpPr>
          <p:cNvPr id="201" name="Google Shape;201;p47"/>
          <p:cNvSpPr/>
          <p:nvPr/>
        </p:nvSpPr>
        <p:spPr>
          <a:xfrm flipH="1" rot="-8100000">
            <a:off x="-382763" y="-688765"/>
            <a:ext cx="968109" cy="1710739"/>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8"/>
          <p:cNvSpPr txBox="1"/>
          <p:nvPr/>
        </p:nvSpPr>
        <p:spPr>
          <a:xfrm>
            <a:off x="5914606" y="3349606"/>
            <a:ext cx="2497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chemeClr val="lt1"/>
                </a:solidFill>
                <a:latin typeface="Coda"/>
                <a:ea typeface="Coda"/>
                <a:cs typeface="Coda"/>
                <a:sym typeface="Coda"/>
              </a:rPr>
              <a:t>MongoDB</a:t>
            </a:r>
            <a:endParaRPr sz="600">
              <a:solidFill>
                <a:schemeClr val="lt1"/>
              </a:solidFill>
              <a:latin typeface="Coda"/>
              <a:ea typeface="Coda"/>
              <a:cs typeface="Coda"/>
              <a:sym typeface="Coda"/>
            </a:endParaRPr>
          </a:p>
        </p:txBody>
      </p:sp>
      <p:sp>
        <p:nvSpPr>
          <p:cNvPr id="207" name="Google Shape;207;p48"/>
          <p:cNvSpPr txBox="1"/>
          <p:nvPr/>
        </p:nvSpPr>
        <p:spPr>
          <a:xfrm>
            <a:off x="5914606" y="3620521"/>
            <a:ext cx="26475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We chose MongoDB as the database to for User </a:t>
            </a:r>
            <a:r>
              <a:rPr lang="en-GB" sz="1200">
                <a:solidFill>
                  <a:schemeClr val="lt1"/>
                </a:solidFill>
                <a:latin typeface="Coda"/>
                <a:ea typeface="Coda"/>
                <a:cs typeface="Coda"/>
                <a:sym typeface="Coda"/>
              </a:rPr>
              <a:t>data</a:t>
            </a:r>
            <a:r>
              <a:rPr lang="en-GB" sz="1200">
                <a:solidFill>
                  <a:schemeClr val="lt1"/>
                </a:solidFill>
                <a:latin typeface="Coda"/>
                <a:ea typeface="Coda"/>
                <a:cs typeface="Coda"/>
                <a:sym typeface="Coda"/>
              </a:rPr>
              <a:t> and for easy </a:t>
            </a:r>
            <a:r>
              <a:rPr lang="en-GB" sz="1200">
                <a:solidFill>
                  <a:schemeClr val="lt1"/>
                </a:solidFill>
                <a:latin typeface="Coda"/>
                <a:ea typeface="Coda"/>
                <a:cs typeface="Coda"/>
                <a:sym typeface="Coda"/>
              </a:rPr>
              <a:t>integration</a:t>
            </a:r>
            <a:r>
              <a:rPr lang="en-GB" sz="1200">
                <a:solidFill>
                  <a:schemeClr val="lt1"/>
                </a:solidFill>
                <a:latin typeface="Coda"/>
                <a:ea typeface="Coda"/>
                <a:cs typeface="Coda"/>
                <a:sym typeface="Coda"/>
              </a:rPr>
              <a:t> into Nodjejs</a:t>
            </a:r>
            <a:endParaRPr sz="1200">
              <a:solidFill>
                <a:schemeClr val="lt1"/>
              </a:solidFill>
              <a:latin typeface="Coda"/>
              <a:ea typeface="Coda"/>
              <a:cs typeface="Coda"/>
              <a:sym typeface="Coda"/>
            </a:endParaRPr>
          </a:p>
        </p:txBody>
      </p:sp>
      <p:sp>
        <p:nvSpPr>
          <p:cNvPr id="208" name="Google Shape;208;p48"/>
          <p:cNvSpPr txBox="1"/>
          <p:nvPr/>
        </p:nvSpPr>
        <p:spPr>
          <a:xfrm>
            <a:off x="5914606" y="1424648"/>
            <a:ext cx="2497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a:solidFill>
                  <a:schemeClr val="lt1"/>
                </a:solidFill>
                <a:latin typeface="Coda"/>
                <a:ea typeface="Coda"/>
                <a:cs typeface="Coda"/>
                <a:sym typeface="Coda"/>
              </a:rPr>
              <a:t>Express framework</a:t>
            </a:r>
            <a:endParaRPr sz="600">
              <a:solidFill>
                <a:schemeClr val="lt1"/>
              </a:solidFill>
              <a:latin typeface="Coda"/>
              <a:ea typeface="Coda"/>
              <a:cs typeface="Coda"/>
              <a:sym typeface="Coda"/>
            </a:endParaRPr>
          </a:p>
        </p:txBody>
      </p:sp>
      <p:sp>
        <p:nvSpPr>
          <p:cNvPr id="209" name="Google Shape;209;p48"/>
          <p:cNvSpPr txBox="1"/>
          <p:nvPr/>
        </p:nvSpPr>
        <p:spPr>
          <a:xfrm>
            <a:off x="5914606" y="1695563"/>
            <a:ext cx="26475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We chose the express framework as to build the RESTful API</a:t>
            </a:r>
            <a:endParaRPr sz="1200">
              <a:solidFill>
                <a:schemeClr val="lt1"/>
              </a:solidFill>
              <a:latin typeface="Coda"/>
              <a:ea typeface="Coda"/>
              <a:cs typeface="Coda"/>
              <a:sym typeface="Coda"/>
            </a:endParaRPr>
          </a:p>
        </p:txBody>
      </p:sp>
      <p:sp>
        <p:nvSpPr>
          <p:cNvPr id="210" name="Google Shape;210;p48"/>
          <p:cNvSpPr txBox="1"/>
          <p:nvPr/>
        </p:nvSpPr>
        <p:spPr>
          <a:xfrm>
            <a:off x="486707" y="3349606"/>
            <a:ext cx="24978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a:solidFill>
                  <a:schemeClr val="lt1"/>
                </a:solidFill>
                <a:latin typeface="Coda"/>
                <a:ea typeface="Coda"/>
                <a:cs typeface="Coda"/>
                <a:sym typeface="Coda"/>
              </a:rPr>
              <a:t>Gemini AI Studio</a:t>
            </a:r>
            <a:endParaRPr sz="600">
              <a:solidFill>
                <a:schemeClr val="lt1"/>
              </a:solidFill>
              <a:latin typeface="Coda"/>
              <a:ea typeface="Coda"/>
              <a:cs typeface="Coda"/>
              <a:sym typeface="Coda"/>
            </a:endParaRPr>
          </a:p>
        </p:txBody>
      </p:sp>
      <p:sp>
        <p:nvSpPr>
          <p:cNvPr id="211" name="Google Shape;211;p48"/>
          <p:cNvSpPr txBox="1"/>
          <p:nvPr/>
        </p:nvSpPr>
        <p:spPr>
          <a:xfrm>
            <a:off x="337135" y="3620521"/>
            <a:ext cx="2647500" cy="8082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GB" sz="1200">
                <a:solidFill>
                  <a:schemeClr val="lt1"/>
                </a:solidFill>
                <a:latin typeface="Coda"/>
                <a:ea typeface="Coda"/>
                <a:cs typeface="Coda"/>
                <a:sym typeface="Coda"/>
              </a:rPr>
              <a:t>We chose Gemini AI studi for its easy implementation and ease of setup to generate hinta for the challenges</a:t>
            </a:r>
            <a:endParaRPr sz="1200">
              <a:solidFill>
                <a:schemeClr val="lt1"/>
              </a:solidFill>
              <a:latin typeface="Coda"/>
              <a:ea typeface="Coda"/>
              <a:cs typeface="Coda"/>
              <a:sym typeface="Coda"/>
            </a:endParaRPr>
          </a:p>
        </p:txBody>
      </p:sp>
      <p:sp>
        <p:nvSpPr>
          <p:cNvPr id="212" name="Google Shape;212;p48"/>
          <p:cNvSpPr txBox="1"/>
          <p:nvPr/>
        </p:nvSpPr>
        <p:spPr>
          <a:xfrm>
            <a:off x="486707" y="1424648"/>
            <a:ext cx="24978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en-GB">
                <a:solidFill>
                  <a:schemeClr val="lt1"/>
                </a:solidFill>
                <a:latin typeface="Coda"/>
                <a:ea typeface="Coda"/>
                <a:cs typeface="Coda"/>
                <a:sym typeface="Coda"/>
              </a:rPr>
              <a:t>Nodejs</a:t>
            </a:r>
            <a:endParaRPr sz="600">
              <a:solidFill>
                <a:schemeClr val="lt1"/>
              </a:solidFill>
              <a:latin typeface="Coda"/>
              <a:ea typeface="Coda"/>
              <a:cs typeface="Coda"/>
              <a:sym typeface="Coda"/>
            </a:endParaRPr>
          </a:p>
        </p:txBody>
      </p:sp>
      <p:sp>
        <p:nvSpPr>
          <p:cNvPr id="213" name="Google Shape;213;p48"/>
          <p:cNvSpPr txBox="1"/>
          <p:nvPr/>
        </p:nvSpPr>
        <p:spPr>
          <a:xfrm>
            <a:off x="337135" y="1695563"/>
            <a:ext cx="2647500" cy="8082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None/>
            </a:pPr>
            <a:r>
              <a:rPr lang="en-GB" sz="1200">
                <a:solidFill>
                  <a:schemeClr val="lt1"/>
                </a:solidFill>
                <a:latin typeface="Coda"/>
                <a:ea typeface="Coda"/>
                <a:cs typeface="Coda"/>
                <a:sym typeface="Coda"/>
              </a:rPr>
              <a:t>We have chose Nodejs as our backend due to its simple </a:t>
            </a:r>
            <a:r>
              <a:rPr lang="en-GB" sz="1200">
                <a:solidFill>
                  <a:schemeClr val="lt1"/>
                </a:solidFill>
                <a:latin typeface="Coda"/>
                <a:ea typeface="Coda"/>
                <a:cs typeface="Coda"/>
                <a:sym typeface="Coda"/>
              </a:rPr>
              <a:t>structure</a:t>
            </a:r>
            <a:r>
              <a:rPr lang="en-GB" sz="1200">
                <a:solidFill>
                  <a:schemeClr val="lt1"/>
                </a:solidFill>
                <a:latin typeface="Coda"/>
                <a:ea typeface="Coda"/>
                <a:cs typeface="Coda"/>
                <a:sym typeface="Coda"/>
              </a:rPr>
              <a:t> and </a:t>
            </a:r>
            <a:r>
              <a:rPr lang="en-GB" sz="1200">
                <a:solidFill>
                  <a:schemeClr val="lt1"/>
                </a:solidFill>
                <a:latin typeface="Coda"/>
                <a:ea typeface="Coda"/>
                <a:cs typeface="Coda"/>
                <a:sym typeface="Coda"/>
              </a:rPr>
              <a:t>previous</a:t>
            </a:r>
            <a:r>
              <a:rPr lang="en-GB" sz="1200">
                <a:solidFill>
                  <a:schemeClr val="lt1"/>
                </a:solidFill>
                <a:latin typeface="Coda"/>
                <a:ea typeface="Coda"/>
                <a:cs typeface="Coda"/>
                <a:sym typeface="Coda"/>
              </a:rPr>
              <a:t> experience</a:t>
            </a:r>
            <a:endParaRPr sz="1200">
              <a:solidFill>
                <a:schemeClr val="lt1"/>
              </a:solidFill>
              <a:latin typeface="Coda"/>
              <a:ea typeface="Coda"/>
              <a:cs typeface="Coda"/>
              <a:sym typeface="Coda"/>
            </a:endParaRPr>
          </a:p>
        </p:txBody>
      </p:sp>
      <p:pic>
        <p:nvPicPr>
          <p:cNvPr descr="Emerald icon. Jewelry. Jewel. Vector. (provided by Getty Images)" id="214" name="Google Shape;214;p48"/>
          <p:cNvPicPr preferRelativeResize="0"/>
          <p:nvPr/>
        </p:nvPicPr>
        <p:blipFill>
          <a:blip r:embed="rId3">
            <a:alphaModFix/>
          </a:blip>
          <a:stretch>
            <a:fillRect/>
          </a:stretch>
        </p:blipFill>
        <p:spPr>
          <a:xfrm rot="2700045">
            <a:off x="4819576" y="2093238"/>
            <a:ext cx="1105869" cy="1105869"/>
          </a:xfrm>
          <a:prstGeom prst="rect">
            <a:avLst/>
          </a:prstGeom>
          <a:noFill/>
          <a:ln>
            <a:noFill/>
          </a:ln>
        </p:spPr>
      </p:pic>
      <p:pic>
        <p:nvPicPr>
          <p:cNvPr id="215" name="Google Shape;215;p48"/>
          <p:cNvPicPr preferRelativeResize="0"/>
          <p:nvPr/>
        </p:nvPicPr>
        <p:blipFill>
          <a:blip r:embed="rId4">
            <a:alphaModFix/>
          </a:blip>
          <a:stretch>
            <a:fillRect/>
          </a:stretch>
        </p:blipFill>
        <p:spPr>
          <a:xfrm rot="2700000">
            <a:off x="4089991" y="1312223"/>
            <a:ext cx="1056259" cy="1056259"/>
          </a:xfrm>
          <a:prstGeom prst="rect">
            <a:avLst/>
          </a:prstGeom>
          <a:noFill/>
          <a:ln>
            <a:noFill/>
          </a:ln>
        </p:spPr>
      </p:pic>
      <p:pic>
        <p:nvPicPr>
          <p:cNvPr descr="Illustrations Of Google's Gemini AI Application (provided by NurPhoto via Getty Images)" id="216" name="Google Shape;216;p48"/>
          <p:cNvPicPr preferRelativeResize="0"/>
          <p:nvPr/>
        </p:nvPicPr>
        <p:blipFill rotWithShape="1">
          <a:blip r:embed="rId5">
            <a:alphaModFix/>
          </a:blip>
          <a:srcRect b="0" l="9350" r="12731" t="0"/>
          <a:stretch/>
        </p:blipFill>
        <p:spPr>
          <a:xfrm rot="2700062">
            <a:off x="3052921" y="2031761"/>
            <a:ext cx="1205241" cy="1174229"/>
          </a:xfrm>
          <a:prstGeom prst="rect">
            <a:avLst/>
          </a:prstGeom>
          <a:noFill/>
          <a:ln>
            <a:noFill/>
          </a:ln>
        </p:spPr>
      </p:pic>
      <p:pic>
        <p:nvPicPr>
          <p:cNvPr descr="Black color round seal sticker in word express on white background (provided by Getty Images)" id="217" name="Google Shape;217;p48"/>
          <p:cNvPicPr preferRelativeResize="0"/>
          <p:nvPr/>
        </p:nvPicPr>
        <p:blipFill>
          <a:blip r:embed="rId6">
            <a:alphaModFix/>
          </a:blip>
          <a:stretch>
            <a:fillRect/>
          </a:stretch>
        </p:blipFill>
        <p:spPr>
          <a:xfrm rot="-2700000">
            <a:off x="4008418" y="2881372"/>
            <a:ext cx="1096449" cy="1096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9"/>
          <p:cNvPicPr preferRelativeResize="0"/>
          <p:nvPr>
            <p:ph idx="2" type="pic"/>
          </p:nvPr>
        </p:nvPicPr>
        <p:blipFill rotWithShape="1">
          <a:blip r:embed="rId3">
            <a:alphaModFix/>
          </a:blip>
          <a:srcRect b="0" l="18750" r="18749" t="0"/>
          <a:stretch/>
        </p:blipFill>
        <p:spPr>
          <a:xfrm>
            <a:off x="6583651" y="2478825"/>
            <a:ext cx="4021757" cy="4021755"/>
          </a:xfrm>
          <a:prstGeom prst="rect">
            <a:avLst/>
          </a:prstGeom>
          <a:noFill/>
          <a:ln>
            <a:noFill/>
          </a:ln>
        </p:spPr>
      </p:pic>
      <p:pic>
        <p:nvPicPr>
          <p:cNvPr id="223" name="Google Shape;223;p49"/>
          <p:cNvPicPr preferRelativeResize="0"/>
          <p:nvPr>
            <p:ph idx="3" type="pic"/>
          </p:nvPr>
        </p:nvPicPr>
        <p:blipFill rotWithShape="1">
          <a:blip r:embed="rId4">
            <a:alphaModFix/>
          </a:blip>
          <a:srcRect b="0" l="16666" r="16666" t="0"/>
          <a:stretch/>
        </p:blipFill>
        <p:spPr>
          <a:xfrm>
            <a:off x="-650097" y="-1214075"/>
            <a:ext cx="7150901" cy="7151075"/>
          </a:xfrm>
          <a:prstGeom prst="rect">
            <a:avLst/>
          </a:prstGeom>
          <a:noFill/>
          <a:ln>
            <a:noFill/>
          </a:ln>
        </p:spPr>
      </p:pic>
      <p:sp>
        <p:nvSpPr>
          <p:cNvPr id="224" name="Google Shape;224;p49"/>
          <p:cNvSpPr/>
          <p:nvPr/>
        </p:nvSpPr>
        <p:spPr>
          <a:xfrm>
            <a:off x="1320304" y="0"/>
            <a:ext cx="7823696" cy="5143500"/>
          </a:xfrm>
          <a:custGeom>
            <a:rect b="b" l="l" r="r" t="t"/>
            <a:pathLst>
              <a:path extrusionOk="0" h="6858000" w="10431595">
                <a:moveTo>
                  <a:pt x="6858000" y="0"/>
                </a:moveTo>
                <a:lnTo>
                  <a:pt x="10431595" y="0"/>
                </a:lnTo>
                <a:lnTo>
                  <a:pt x="10431595" y="3547685"/>
                </a:lnTo>
                <a:lnTo>
                  <a:pt x="7121280" y="6858000"/>
                </a:lnTo>
                <a:lnTo>
                  <a:pt x="0" y="6858000"/>
                </a:lnTo>
                <a:lnTo>
                  <a:pt x="6858000" y="0"/>
                </a:lnTo>
                <a:close/>
              </a:path>
            </a:pathLst>
          </a:cu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5" name="Google Shape;225;p49"/>
          <p:cNvSpPr/>
          <p:nvPr/>
        </p:nvSpPr>
        <p:spPr>
          <a:xfrm rot="2700000">
            <a:off x="4144851" y="-1748655"/>
            <a:ext cx="1256246" cy="8667291"/>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6" name="Google Shape;226;p49"/>
          <p:cNvSpPr txBox="1"/>
          <p:nvPr/>
        </p:nvSpPr>
        <p:spPr>
          <a:xfrm>
            <a:off x="6826894" y="260495"/>
            <a:ext cx="37785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700">
                <a:solidFill>
                  <a:schemeClr val="lt1"/>
                </a:solidFill>
                <a:latin typeface="Coda"/>
                <a:ea typeface="Coda"/>
                <a:cs typeface="Coda"/>
                <a:sym typeface="Coda"/>
              </a:rPr>
              <a:t>Badges</a:t>
            </a:r>
            <a:endParaRPr sz="1100"/>
          </a:p>
        </p:txBody>
      </p:sp>
      <p:sp>
        <p:nvSpPr>
          <p:cNvPr id="227" name="Google Shape;227;p49"/>
          <p:cNvSpPr txBox="1"/>
          <p:nvPr/>
        </p:nvSpPr>
        <p:spPr>
          <a:xfrm>
            <a:off x="6080494" y="898825"/>
            <a:ext cx="28137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We use badges to represent </a:t>
            </a:r>
            <a:r>
              <a:rPr lang="en-GB" sz="1200">
                <a:solidFill>
                  <a:schemeClr val="lt1"/>
                </a:solidFill>
                <a:latin typeface="Coda"/>
                <a:ea typeface="Coda"/>
                <a:cs typeface="Coda"/>
                <a:sym typeface="Coda"/>
              </a:rPr>
              <a:t>achievements</a:t>
            </a:r>
            <a:r>
              <a:rPr lang="en-GB" sz="1200">
                <a:solidFill>
                  <a:schemeClr val="lt1"/>
                </a:solidFill>
                <a:latin typeface="Coda"/>
                <a:ea typeface="Coda"/>
                <a:cs typeface="Coda"/>
                <a:sym typeface="Coda"/>
              </a:rPr>
              <a:t> that a player can </a:t>
            </a:r>
            <a:r>
              <a:rPr lang="en-GB" sz="1200">
                <a:solidFill>
                  <a:schemeClr val="lt1"/>
                </a:solidFill>
                <a:latin typeface="Coda"/>
                <a:ea typeface="Coda"/>
                <a:cs typeface="Coda"/>
                <a:sym typeface="Coda"/>
              </a:rPr>
              <a:t>achieve</a:t>
            </a:r>
            <a:r>
              <a:rPr lang="en-GB" sz="1200">
                <a:solidFill>
                  <a:schemeClr val="lt1"/>
                </a:solidFill>
                <a:latin typeface="Coda"/>
                <a:ea typeface="Coda"/>
                <a:cs typeface="Coda"/>
                <a:sym typeface="Coda"/>
              </a:rPr>
              <a:t> throughout the game</a:t>
            </a:r>
            <a:endParaRPr sz="600">
              <a:solidFill>
                <a:schemeClr val="lt1"/>
              </a:solidFill>
              <a:latin typeface="Coda"/>
              <a:ea typeface="Coda"/>
              <a:cs typeface="Coda"/>
              <a:sym typeface="Coda"/>
            </a:endParaRPr>
          </a:p>
        </p:txBody>
      </p:sp>
      <p:sp>
        <p:nvSpPr>
          <p:cNvPr id="228" name="Google Shape;228;p49"/>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9" name="Google Shape;229;p49"/>
          <p:cNvPicPr preferRelativeResize="0"/>
          <p:nvPr/>
        </p:nvPicPr>
        <p:blipFill>
          <a:blip r:embed="rId6">
            <a:alphaModFix/>
          </a:blip>
          <a:stretch>
            <a:fillRect/>
          </a:stretch>
        </p:blipFill>
        <p:spPr>
          <a:xfrm>
            <a:off x="457775" y="1983381"/>
            <a:ext cx="7823698" cy="2597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50"/>
          <p:cNvPicPr preferRelativeResize="0"/>
          <p:nvPr>
            <p:ph idx="2" type="pic"/>
          </p:nvPr>
        </p:nvPicPr>
        <p:blipFill rotWithShape="1">
          <a:blip r:embed="rId3">
            <a:alphaModFix/>
          </a:blip>
          <a:srcRect b="0" l="18750" r="18749" t="0"/>
          <a:stretch/>
        </p:blipFill>
        <p:spPr>
          <a:xfrm>
            <a:off x="6583651" y="2478825"/>
            <a:ext cx="4021757" cy="4021755"/>
          </a:xfrm>
          <a:prstGeom prst="rect">
            <a:avLst/>
          </a:prstGeom>
          <a:noFill/>
          <a:ln>
            <a:noFill/>
          </a:ln>
        </p:spPr>
      </p:pic>
      <p:pic>
        <p:nvPicPr>
          <p:cNvPr id="235" name="Google Shape;235;p50"/>
          <p:cNvPicPr preferRelativeResize="0"/>
          <p:nvPr>
            <p:ph idx="3" type="pic"/>
          </p:nvPr>
        </p:nvPicPr>
        <p:blipFill rotWithShape="1">
          <a:blip r:embed="rId4">
            <a:alphaModFix/>
          </a:blip>
          <a:srcRect b="0" l="16666" r="16666" t="0"/>
          <a:stretch/>
        </p:blipFill>
        <p:spPr>
          <a:xfrm>
            <a:off x="-650097" y="-1214075"/>
            <a:ext cx="7150901" cy="7151075"/>
          </a:xfrm>
          <a:prstGeom prst="rect">
            <a:avLst/>
          </a:prstGeom>
          <a:noFill/>
          <a:ln>
            <a:noFill/>
          </a:ln>
        </p:spPr>
      </p:pic>
      <p:sp>
        <p:nvSpPr>
          <p:cNvPr id="236" name="Google Shape;236;p50"/>
          <p:cNvSpPr/>
          <p:nvPr/>
        </p:nvSpPr>
        <p:spPr>
          <a:xfrm>
            <a:off x="1320304" y="0"/>
            <a:ext cx="7823696" cy="5143500"/>
          </a:xfrm>
          <a:custGeom>
            <a:rect b="b" l="l" r="r" t="t"/>
            <a:pathLst>
              <a:path extrusionOk="0" h="6858000" w="10431595">
                <a:moveTo>
                  <a:pt x="6858000" y="0"/>
                </a:moveTo>
                <a:lnTo>
                  <a:pt x="10431595" y="0"/>
                </a:lnTo>
                <a:lnTo>
                  <a:pt x="10431595" y="3547685"/>
                </a:lnTo>
                <a:lnTo>
                  <a:pt x="7121280" y="6858000"/>
                </a:lnTo>
                <a:lnTo>
                  <a:pt x="0" y="6858000"/>
                </a:lnTo>
                <a:lnTo>
                  <a:pt x="6858000" y="0"/>
                </a:lnTo>
                <a:close/>
              </a:path>
            </a:pathLst>
          </a:cu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7" name="Google Shape;237;p50"/>
          <p:cNvSpPr/>
          <p:nvPr/>
        </p:nvSpPr>
        <p:spPr>
          <a:xfrm rot="2700000">
            <a:off x="4144851" y="-1748655"/>
            <a:ext cx="1256246" cy="8667291"/>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 name="Google Shape;238;p50"/>
          <p:cNvSpPr txBox="1"/>
          <p:nvPr/>
        </p:nvSpPr>
        <p:spPr>
          <a:xfrm>
            <a:off x="6500794" y="291195"/>
            <a:ext cx="37785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700">
                <a:solidFill>
                  <a:schemeClr val="lt1"/>
                </a:solidFill>
                <a:latin typeface="Coda"/>
                <a:ea typeface="Coda"/>
                <a:cs typeface="Coda"/>
                <a:sym typeface="Coda"/>
              </a:rPr>
              <a:t>Leaderboard</a:t>
            </a:r>
            <a:endParaRPr sz="1100"/>
          </a:p>
        </p:txBody>
      </p:sp>
      <p:sp>
        <p:nvSpPr>
          <p:cNvPr id="239" name="Google Shape;239;p50"/>
          <p:cNvSpPr txBox="1"/>
          <p:nvPr/>
        </p:nvSpPr>
        <p:spPr>
          <a:xfrm>
            <a:off x="6095819" y="775999"/>
            <a:ext cx="28137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We have  leaderboard to help keep track of top players to create </a:t>
            </a:r>
            <a:r>
              <a:rPr lang="en-GB" sz="1200">
                <a:solidFill>
                  <a:schemeClr val="lt1"/>
                </a:solidFill>
                <a:latin typeface="Coda"/>
                <a:ea typeface="Coda"/>
                <a:cs typeface="Coda"/>
                <a:sym typeface="Coda"/>
              </a:rPr>
              <a:t>competitive</a:t>
            </a:r>
            <a:r>
              <a:rPr lang="en-GB" sz="1200">
                <a:solidFill>
                  <a:schemeClr val="lt1"/>
                </a:solidFill>
                <a:latin typeface="Coda"/>
                <a:ea typeface="Coda"/>
                <a:cs typeface="Coda"/>
                <a:sym typeface="Coda"/>
              </a:rPr>
              <a:t> environment</a:t>
            </a:r>
            <a:endParaRPr sz="600">
              <a:solidFill>
                <a:schemeClr val="lt1"/>
              </a:solidFill>
              <a:latin typeface="Coda"/>
              <a:ea typeface="Coda"/>
              <a:cs typeface="Coda"/>
              <a:sym typeface="Coda"/>
            </a:endParaRPr>
          </a:p>
        </p:txBody>
      </p:sp>
      <p:sp>
        <p:nvSpPr>
          <p:cNvPr id="240" name="Google Shape;240;p50"/>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1" name="Google Shape;241;p50"/>
          <p:cNvPicPr preferRelativeResize="0"/>
          <p:nvPr/>
        </p:nvPicPr>
        <p:blipFill>
          <a:blip r:embed="rId6">
            <a:alphaModFix/>
          </a:blip>
          <a:stretch>
            <a:fillRect/>
          </a:stretch>
        </p:blipFill>
        <p:spPr>
          <a:xfrm>
            <a:off x="666775" y="1584200"/>
            <a:ext cx="5429052" cy="3317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51"/>
          <p:cNvPicPr preferRelativeResize="0"/>
          <p:nvPr>
            <p:ph idx="2" type="pic"/>
          </p:nvPr>
        </p:nvPicPr>
        <p:blipFill rotWithShape="1">
          <a:blip r:embed="rId3">
            <a:alphaModFix/>
          </a:blip>
          <a:srcRect b="0" l="18750" r="18749" t="0"/>
          <a:stretch/>
        </p:blipFill>
        <p:spPr>
          <a:xfrm>
            <a:off x="6583651" y="2478825"/>
            <a:ext cx="4021757" cy="4021755"/>
          </a:xfrm>
          <a:prstGeom prst="rect">
            <a:avLst/>
          </a:prstGeom>
          <a:noFill/>
          <a:ln>
            <a:noFill/>
          </a:ln>
        </p:spPr>
      </p:pic>
      <p:pic>
        <p:nvPicPr>
          <p:cNvPr id="247" name="Google Shape;247;p51"/>
          <p:cNvPicPr preferRelativeResize="0"/>
          <p:nvPr>
            <p:ph idx="3" type="pic"/>
          </p:nvPr>
        </p:nvPicPr>
        <p:blipFill rotWithShape="1">
          <a:blip r:embed="rId4">
            <a:alphaModFix/>
          </a:blip>
          <a:srcRect b="0" l="16666" r="16666" t="0"/>
          <a:stretch/>
        </p:blipFill>
        <p:spPr>
          <a:xfrm>
            <a:off x="-650097" y="-1214075"/>
            <a:ext cx="7150901" cy="7151075"/>
          </a:xfrm>
          <a:prstGeom prst="rect">
            <a:avLst/>
          </a:prstGeom>
          <a:noFill/>
          <a:ln>
            <a:noFill/>
          </a:ln>
        </p:spPr>
      </p:pic>
      <p:sp>
        <p:nvSpPr>
          <p:cNvPr id="248" name="Google Shape;248;p51"/>
          <p:cNvSpPr/>
          <p:nvPr/>
        </p:nvSpPr>
        <p:spPr>
          <a:xfrm>
            <a:off x="1320304" y="0"/>
            <a:ext cx="7823696" cy="5143500"/>
          </a:xfrm>
          <a:custGeom>
            <a:rect b="b" l="l" r="r" t="t"/>
            <a:pathLst>
              <a:path extrusionOk="0" h="6858000" w="10431595">
                <a:moveTo>
                  <a:pt x="6858000" y="0"/>
                </a:moveTo>
                <a:lnTo>
                  <a:pt x="10431595" y="0"/>
                </a:lnTo>
                <a:lnTo>
                  <a:pt x="10431595" y="3547685"/>
                </a:lnTo>
                <a:lnTo>
                  <a:pt x="7121280" y="6858000"/>
                </a:lnTo>
                <a:lnTo>
                  <a:pt x="0" y="6858000"/>
                </a:lnTo>
                <a:lnTo>
                  <a:pt x="6858000" y="0"/>
                </a:lnTo>
                <a:close/>
              </a:path>
            </a:pathLst>
          </a:custGeom>
          <a:blipFill rotWithShape="1">
            <a:blip r:embed="rId5">
              <a:alphaModFix/>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9" name="Google Shape;249;p51"/>
          <p:cNvSpPr/>
          <p:nvPr/>
        </p:nvSpPr>
        <p:spPr>
          <a:xfrm rot="2700000">
            <a:off x="4144851" y="-1748655"/>
            <a:ext cx="1256246" cy="8667291"/>
          </a:xfrm>
          <a:prstGeom prst="rect">
            <a:avLst/>
          </a:prstGeom>
          <a:solidFill>
            <a:srgbClr val="F2F2F2">
              <a:alpha val="98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0" name="Google Shape;250;p51"/>
          <p:cNvSpPr txBox="1"/>
          <p:nvPr/>
        </p:nvSpPr>
        <p:spPr>
          <a:xfrm>
            <a:off x="6909594" y="245120"/>
            <a:ext cx="37785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700">
                <a:solidFill>
                  <a:schemeClr val="lt1"/>
                </a:solidFill>
                <a:latin typeface="Coda"/>
                <a:ea typeface="Coda"/>
                <a:cs typeface="Coda"/>
                <a:sym typeface="Coda"/>
              </a:rPr>
              <a:t>Streaks</a:t>
            </a:r>
            <a:endParaRPr sz="1100"/>
          </a:p>
        </p:txBody>
      </p:sp>
      <p:sp>
        <p:nvSpPr>
          <p:cNvPr id="251" name="Google Shape;251;p51"/>
          <p:cNvSpPr txBox="1"/>
          <p:nvPr/>
        </p:nvSpPr>
        <p:spPr>
          <a:xfrm>
            <a:off x="6019069" y="806699"/>
            <a:ext cx="28137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Coda"/>
                <a:ea typeface="Coda"/>
                <a:cs typeface="Coda"/>
                <a:sym typeface="Coda"/>
              </a:rPr>
              <a:t>We have  leaderboard to help keep track of top players to create competitive environment</a:t>
            </a:r>
            <a:endParaRPr sz="600">
              <a:solidFill>
                <a:schemeClr val="lt1"/>
              </a:solidFill>
              <a:latin typeface="Coda"/>
              <a:ea typeface="Coda"/>
              <a:cs typeface="Coda"/>
              <a:sym typeface="Coda"/>
            </a:endParaRPr>
          </a:p>
        </p:txBody>
      </p:sp>
      <p:sp>
        <p:nvSpPr>
          <p:cNvPr id="252" name="Google Shape;252;p51"/>
          <p:cNvSpPr/>
          <p:nvPr/>
        </p:nvSpPr>
        <p:spPr>
          <a:xfrm flipH="1" rot="-8100000">
            <a:off x="-382809" y="-688652"/>
            <a:ext cx="968171" cy="1710633"/>
          </a:xfrm>
          <a:prstGeom prst="rect">
            <a:avLst/>
          </a:prstGeom>
          <a:solidFill>
            <a:srgbClr val="11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3" name="Google Shape;253;p51"/>
          <p:cNvPicPr preferRelativeResize="0"/>
          <p:nvPr/>
        </p:nvPicPr>
        <p:blipFill>
          <a:blip r:embed="rId6">
            <a:alphaModFix/>
          </a:blip>
          <a:stretch>
            <a:fillRect/>
          </a:stretch>
        </p:blipFill>
        <p:spPr>
          <a:xfrm>
            <a:off x="954303" y="1891272"/>
            <a:ext cx="5955297" cy="2797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